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embeddedFontLst>
    <p:embeddedFont>
      <p:font typeface="Malgun Gothic" panose="020B0503020000020004" pitchFamily="50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a6HKBAwXihgm5MK4TrlliPpwj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45893-57B2-446E-B189-5204C886BEA3}">
  <a:tblStyle styleId="{93645893-57B2-446E-B189-5204C886BEA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 b="off" i="off"/>
      <a:tcStyle>
        <a:tcBdr/>
        <a:fill>
          <a:solidFill>
            <a:srgbClr val="E0E0E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0E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32cbf381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g2532cbf38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8" name="Google Shape;588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98c01920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g2298c0192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5330b3d4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g25330b3d4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0" name="Google Shape;77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291304" y="2353138"/>
            <a:ext cx="2300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건물 속 마음을 잇는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492166" y="2453595"/>
            <a:ext cx="661988" cy="642285"/>
          </a:xfrm>
          <a:prstGeom prst="ellipse">
            <a:avLst/>
          </a:prstGeom>
          <a:solidFill>
            <a:srgbClr val="FFE231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82319" y="2353138"/>
            <a:ext cx="742950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976744" y="2663773"/>
            <a:ext cx="3393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빌딩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5076299" y="1580819"/>
            <a:ext cx="1863329" cy="1544638"/>
          </a:xfrm>
          <a:prstGeom prst="blockArc">
            <a:avLst>
              <a:gd name="adj1" fmla="val 10751681"/>
              <a:gd name="adj2" fmla="val 20128169"/>
              <a:gd name="adj3" fmla="val 8892"/>
            </a:avLst>
          </a:prstGeom>
          <a:gradFill>
            <a:gsLst>
              <a:gs pos="0">
                <a:srgbClr val="F9F3F1"/>
              </a:gs>
              <a:gs pos="34000">
                <a:srgbClr val="D2F99F"/>
              </a:gs>
              <a:gs pos="83000">
                <a:srgbClr val="A5FF43"/>
              </a:gs>
              <a:gs pos="98889">
                <a:srgbClr val="D2F99F"/>
              </a:gs>
              <a:gs pos="100000">
                <a:srgbClr val="D2F99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/>
          <p:nvPr/>
        </p:nvSpPr>
        <p:spPr>
          <a:xfrm rot="10800000">
            <a:off x="4958652" y="2002795"/>
            <a:ext cx="2098622" cy="2245323"/>
          </a:xfrm>
          <a:prstGeom prst="blockArc">
            <a:avLst>
              <a:gd name="adj1" fmla="val 11991089"/>
              <a:gd name="adj2" fmla="val 21438759"/>
              <a:gd name="adj3" fmla="val 6817"/>
            </a:avLst>
          </a:prstGeom>
          <a:gradFill>
            <a:gsLst>
              <a:gs pos="0">
                <a:srgbClr val="F9F3F1"/>
              </a:gs>
              <a:gs pos="71000">
                <a:srgbClr val="A5FF43"/>
              </a:gs>
              <a:gs pos="100000">
                <a:srgbClr val="D0F99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929796" y="345278"/>
            <a:ext cx="4090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3조 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김경민 김수민 남건욱 이수연 정상우 조아현 최영진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>
            <a:off x="3552669" y="0"/>
            <a:ext cx="863933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6960595" y="846765"/>
            <a:ext cx="1823477" cy="1812172"/>
          </a:xfrm>
          <a:prstGeom prst="ellipse">
            <a:avLst/>
          </a:prstGeom>
          <a:solidFill>
            <a:srgbClr val="D2F99F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9069049" y="4431858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소속/친목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5295112" y="2481517"/>
            <a:ext cx="1823477" cy="1812172"/>
          </a:xfrm>
          <a:prstGeom prst="ellipse">
            <a:avLst/>
          </a:prstGeom>
          <a:solidFill>
            <a:srgbClr val="FFEC79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8626078" y="2481517"/>
            <a:ext cx="1823477" cy="1812172"/>
          </a:xfrm>
          <a:prstGeom prst="ellipse">
            <a:avLst/>
          </a:prstGeom>
          <a:solidFill>
            <a:srgbClr val="FF9C85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6926216" y="4116269"/>
            <a:ext cx="1823477" cy="1812172"/>
          </a:xfrm>
          <a:prstGeom prst="ellipse">
            <a:avLst/>
          </a:prstGeom>
          <a:solidFill>
            <a:srgbClr val="DDEAF6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" name="Google Shape;219;p10" descr="스크린샷, 디자인, 일러스트레이션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5255" y="1275773"/>
            <a:ext cx="954155" cy="95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 descr="클립아트, 만화 영화, 일러스트레이션, 애니메이션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5818" y="2804352"/>
            <a:ext cx="1067572" cy="106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 descr="클립아트, 스크린샷, 만화 영화, 예술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5255" y="4587652"/>
            <a:ext cx="917806" cy="91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 descr="클립아트, 만화 영화, 애니메이션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01084" y="2818518"/>
            <a:ext cx="1011531" cy="1011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4696743" y="4469780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6849817" y="333209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출퇴근 편의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6833613" y="6093662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1169233" y="2593298"/>
            <a:ext cx="1439056" cy="14540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9961" y="4624466"/>
            <a:ext cx="3492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직장인의 절대적인 욕구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0" descr="만화 영화, 애니메이션, 의류, 클립아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540" y="2356164"/>
            <a:ext cx="2460633" cy="2145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9" name="Google Shape;229;p10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3552669" y="0"/>
            <a:ext cx="863933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6960595" y="846765"/>
            <a:ext cx="1823477" cy="1812172"/>
          </a:xfrm>
          <a:prstGeom prst="ellipse">
            <a:avLst/>
          </a:prstGeom>
          <a:solidFill>
            <a:srgbClr val="D2F99F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약속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9069049" y="4431858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소속/친목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5295112" y="2481517"/>
            <a:ext cx="1823477" cy="1812172"/>
          </a:xfrm>
          <a:prstGeom prst="ellipse">
            <a:avLst/>
          </a:prstGeom>
          <a:solidFill>
            <a:srgbClr val="FFEC79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맛집 추천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8626078" y="2481517"/>
            <a:ext cx="1823477" cy="1812172"/>
          </a:xfrm>
          <a:prstGeom prst="ellipse">
            <a:avLst/>
          </a:prstGeom>
          <a:solidFill>
            <a:srgbClr val="FF9C85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SNS 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약속 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동호회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6926216" y="4116269"/>
            <a:ext cx="1823477" cy="1812172"/>
          </a:xfrm>
          <a:prstGeom prst="ellipse">
            <a:avLst/>
          </a:prstGeom>
          <a:solidFill>
            <a:srgbClr val="DDEAF6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스터디 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과외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4696743" y="4469780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849817" y="333209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출퇴근 편의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6833613" y="6093662"/>
            <a:ext cx="2008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성장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1169233" y="2593298"/>
            <a:ext cx="1439056" cy="145404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1"/>
          <p:cNvSpPr txBox="1"/>
          <p:nvPr/>
        </p:nvSpPr>
        <p:spPr>
          <a:xfrm>
            <a:off x="59961" y="4624466"/>
            <a:ext cx="3492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직장인의 절대적인 욕구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1" descr="만화 영화, 애니메이션, 의류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540" y="2356164"/>
            <a:ext cx="2460633" cy="2145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7" name="Google Shape;247;p11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/>
          <p:nvPr/>
        </p:nvSpPr>
        <p:spPr>
          <a:xfrm>
            <a:off x="3882452" y="517161"/>
            <a:ext cx="989351" cy="247337"/>
          </a:xfrm>
          <a:prstGeom prst="rect">
            <a:avLst/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442210" y="367259"/>
            <a:ext cx="51641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기존 직장인 커뮤니티와의 차별점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2" descr="ビルの町並み・オフィス街のイラス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1925" y="2556411"/>
            <a:ext cx="1823149" cy="162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 descr="スキップする人のイラスト（男性会社員）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9756" y="2329542"/>
            <a:ext cx="2150123" cy="21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 descr="集まってお弁当を食べる人たちのイラスト（スーツ） | かわいいフリー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1133" y="2205200"/>
            <a:ext cx="3044878" cy="227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 txBox="1"/>
          <p:nvPr/>
        </p:nvSpPr>
        <p:spPr>
          <a:xfrm>
            <a:off x="1436310" y="4401180"/>
            <a:ext cx="45345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소셜 활동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☞ </a:t>
            </a:r>
            <a:r>
              <a:rPr lang="ko-KR" sz="1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오프라인 확장 가능성</a:t>
            </a:r>
            <a:endParaRPr sz="18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 txBox="1"/>
          <p:nvPr/>
        </p:nvSpPr>
        <p:spPr>
          <a:xfrm>
            <a:off x="6426451" y="4711973"/>
            <a:ext cx="38224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현실적인 욕구</a:t>
            </a: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커뮤니티로 </a:t>
            </a:r>
            <a:r>
              <a:rPr lang="ko-KR" sz="1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해결</a:t>
            </a:r>
            <a:endParaRPr sz="18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13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"/>
          <p:cNvSpPr txBox="1"/>
          <p:nvPr/>
        </p:nvSpPr>
        <p:spPr>
          <a:xfrm>
            <a:off x="5023067" y="2779558"/>
            <a:ext cx="5202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 개발환경 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4" descr="원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4652" y="1601766"/>
            <a:ext cx="1199214" cy="119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 descr="Git Blog에 이미지 업로드 Tip — Hello World!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5197" y="3919341"/>
            <a:ext cx="2018910" cy="100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 descr="ERDClou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5617" y="3819718"/>
            <a:ext cx="1420083" cy="1420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 descr="drawio-desktop 21.1.2 | 다이어그램 소프트웨어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7002" y="3818911"/>
            <a:ext cx="1145498" cy="114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 descr="원, 스크린샷, 다채로움, 그래픽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4793" y="1331242"/>
            <a:ext cx="1845352" cy="184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 descr="그래픽, 상징, 스크린샷, 로고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48121" y="1440193"/>
            <a:ext cx="1518769" cy="151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5805" y="3993299"/>
            <a:ext cx="785606" cy="1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4"/>
          <p:cNvSpPr txBox="1"/>
          <p:nvPr/>
        </p:nvSpPr>
        <p:spPr>
          <a:xfrm>
            <a:off x="1972437" y="3076752"/>
            <a:ext cx="9300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3533173" y="3040812"/>
            <a:ext cx="16921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Sql developer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5346619" y="3040812"/>
            <a:ext cx="2218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1861513" y="5266322"/>
            <a:ext cx="936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drawio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3614041" y="5305342"/>
            <a:ext cx="481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7300778" y="5305342"/>
            <a:ext cx="1231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erd cloud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9471595" y="5320049"/>
            <a:ext cx="8178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5236924" y="833593"/>
            <a:ext cx="1751615" cy="377562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5583280" y="853097"/>
            <a:ext cx="1058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개발도구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14"/>
          <p:cNvGrpSpPr/>
          <p:nvPr/>
        </p:nvGrpSpPr>
        <p:grpSpPr>
          <a:xfrm>
            <a:off x="7530322" y="1406324"/>
            <a:ext cx="3298027" cy="1978521"/>
            <a:chOff x="8862391" y="1414538"/>
            <a:chExt cx="3298027" cy="1978521"/>
          </a:xfrm>
        </p:grpSpPr>
        <p:pic>
          <p:nvPicPr>
            <p:cNvPr id="293" name="Google Shape;293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539739" y="2034417"/>
              <a:ext cx="1345705" cy="913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4"/>
            <p:cNvSpPr txBox="1"/>
            <p:nvPr/>
          </p:nvSpPr>
          <p:spPr>
            <a:xfrm>
              <a:off x="8862391" y="3023727"/>
              <a:ext cx="32980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rgbClr val="323F4F"/>
                  </a:solidFill>
                  <a:latin typeface="Arial"/>
                  <a:ea typeface="Arial"/>
                  <a:cs typeface="Arial"/>
                  <a:sym typeface="Arial"/>
                </a:rPr>
                <a:t>Oracle &amp; AWS(ubuntu20.04)</a:t>
              </a:r>
              <a:endParaRPr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1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931210" y="1414538"/>
              <a:ext cx="1926664" cy="668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14"/>
            <p:cNvSpPr/>
            <p:nvPr/>
          </p:nvSpPr>
          <p:spPr>
            <a:xfrm rot="-3183014">
              <a:off x="10279285" y="2187001"/>
              <a:ext cx="111503" cy="20078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127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7" name="Google Shape;297;p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25762" y="3988958"/>
            <a:ext cx="2018910" cy="78354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 txBox="1"/>
          <p:nvPr/>
        </p:nvSpPr>
        <p:spPr>
          <a:xfrm>
            <a:off x="5155736" y="5308673"/>
            <a:ext cx="13589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Sourcetree</a:t>
            </a:r>
            <a:endParaRPr sz="18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5" descr="원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432" y="2024375"/>
            <a:ext cx="984644" cy="98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5" descr="Git Blog에 이미지 업로드 Tip — Hello World!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751" y="3964743"/>
            <a:ext cx="1709658" cy="85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 descr="ERDClou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1051" y="3780363"/>
            <a:ext cx="1181949" cy="118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 descr="drawio-desktop 21.1.2 | 다이어그램 소프트웨어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601" y="4027297"/>
            <a:ext cx="811710" cy="8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 descr="원, 스크린샷, 다채로움, 그래픽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882" y="1773241"/>
            <a:ext cx="1438679" cy="143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 descr="그래픽, 상징, 스크린샷, 로고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61785" y="1950165"/>
            <a:ext cx="1172273" cy="117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3675" y="3992053"/>
            <a:ext cx="609301" cy="91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5"/>
          <p:cNvSpPr txBox="1"/>
          <p:nvPr/>
        </p:nvSpPr>
        <p:spPr>
          <a:xfrm>
            <a:off x="1251851" y="3133573"/>
            <a:ext cx="9557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2546039" y="3122438"/>
            <a:ext cx="16594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Sql developer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4179391" y="3133573"/>
            <a:ext cx="21643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5"/>
          <p:cNvSpPr txBox="1"/>
          <p:nvPr/>
        </p:nvSpPr>
        <p:spPr>
          <a:xfrm>
            <a:off x="380944" y="5000776"/>
            <a:ext cx="9284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drawio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1562298" y="5003642"/>
            <a:ext cx="4732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4030680" y="5000776"/>
            <a:ext cx="11913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erd cloud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5318215" y="5000776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5083350" y="1132142"/>
            <a:ext cx="1751615" cy="377562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 txBox="1"/>
          <p:nvPr/>
        </p:nvSpPr>
        <p:spPr>
          <a:xfrm>
            <a:off x="5429706" y="1151646"/>
            <a:ext cx="1058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개발도구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19372" y="4136110"/>
            <a:ext cx="1611740" cy="625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5"/>
          <p:cNvSpPr txBox="1"/>
          <p:nvPr/>
        </p:nvSpPr>
        <p:spPr>
          <a:xfrm>
            <a:off x="2375108" y="5000776"/>
            <a:ext cx="12970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Sourcetree</a:t>
            </a:r>
            <a:endParaRPr sz="18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-1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5718324" y="3749446"/>
                </a:moveTo>
                <a:cubicBezTo>
                  <a:pt x="5255329" y="3749446"/>
                  <a:pt x="4879997" y="4126958"/>
                  <a:pt x="4879997" y="4592643"/>
                </a:cubicBezTo>
                <a:cubicBezTo>
                  <a:pt x="4879997" y="5058328"/>
                  <a:pt x="5255329" y="5435840"/>
                  <a:pt x="5718324" y="5435840"/>
                </a:cubicBezTo>
                <a:cubicBezTo>
                  <a:pt x="6181319" y="5435840"/>
                  <a:pt x="6556651" y="5058328"/>
                  <a:pt x="6556651" y="4592643"/>
                </a:cubicBezTo>
                <a:cubicBezTo>
                  <a:pt x="6556651" y="4126958"/>
                  <a:pt x="6181319" y="3749446"/>
                  <a:pt x="5718324" y="374944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4000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27388" y="1773241"/>
            <a:ext cx="5125011" cy="3713476"/>
          </a:xfrm>
          <a:prstGeom prst="rect">
            <a:avLst/>
          </a:prstGeom>
          <a:noFill/>
          <a:ln w="9525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6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6"/>
          <p:cNvSpPr/>
          <p:nvPr/>
        </p:nvSpPr>
        <p:spPr>
          <a:xfrm>
            <a:off x="5236924" y="833593"/>
            <a:ext cx="1751615" cy="377562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16"/>
          <p:cNvSpPr txBox="1"/>
          <p:nvPr/>
        </p:nvSpPr>
        <p:spPr>
          <a:xfrm>
            <a:off x="5583280" y="853097"/>
            <a:ext cx="1058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개발언어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6" descr="Java, 래, 워드마크, 로고 아이콘 에 Dev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3495" y="1797609"/>
            <a:ext cx="1602698" cy="16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6" descr="Learn JavaScript Tutorial - javatpoi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2329" y="1907537"/>
            <a:ext cx="1538678" cy="15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6" descr="jQuery - jQuery 자바스크립트 라이브러리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266" y="1907537"/>
            <a:ext cx="1538678" cy="15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6" descr="html] html이란, 웹 브라우저와 웹 편집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4473" y="3681263"/>
            <a:ext cx="2912823" cy="225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6" descr="JSTL Construction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0564" y="4106229"/>
            <a:ext cx="1400885" cy="140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 descr="JSP] 1. JSP이란? · linked2ev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22605" y="3729796"/>
            <a:ext cx="1053406" cy="192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6" descr="Java Servlet 개요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85447" y="3894068"/>
            <a:ext cx="1764857" cy="176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6" descr="SQL] SQL의 개념과 기본구문 정리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87201" y="2108682"/>
            <a:ext cx="2164547" cy="113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1701383" y="1830644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476857" y="1489915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2057536" y="1364223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google oauth2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naver 로그인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&gt; 소셜 로그인에 사용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1701383" y="3548744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7"/>
          <p:cNvSpPr/>
          <p:nvPr/>
        </p:nvSpPr>
        <p:spPr>
          <a:xfrm>
            <a:off x="476857" y="3208015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회원 정보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7"/>
          <p:cNvSpPr/>
          <p:nvPr/>
        </p:nvSpPr>
        <p:spPr>
          <a:xfrm>
            <a:off x="2057536" y="3082323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full calendar api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&gt; 나의 일정 조회</a:t>
            </a:r>
            <a:endParaRPr sz="1400" b="1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7"/>
          <p:cNvSpPr/>
          <p:nvPr/>
        </p:nvSpPr>
        <p:spPr>
          <a:xfrm>
            <a:off x="7502906" y="1830644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7"/>
          <p:cNvSpPr/>
          <p:nvPr/>
        </p:nvSpPr>
        <p:spPr>
          <a:xfrm>
            <a:off x="6278380" y="1489915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7859059" y="1364223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Jquery validation</a:t>
            </a:r>
            <a:endParaRPr sz="1400" b="1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7"/>
          <p:cNvSpPr/>
          <p:nvPr/>
        </p:nvSpPr>
        <p:spPr>
          <a:xfrm>
            <a:off x="7502906" y="3548744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7"/>
          <p:cNvSpPr/>
          <p:nvPr/>
        </p:nvSpPr>
        <p:spPr>
          <a:xfrm>
            <a:off x="6278380" y="3208015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7"/>
          <p:cNvSpPr/>
          <p:nvPr/>
        </p:nvSpPr>
        <p:spPr>
          <a:xfrm>
            <a:off x="7859059" y="3082323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Kakao 주소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&gt; 건물정보 수정</a:t>
            </a:r>
            <a:endParaRPr sz="1400" b="1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google 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&gt; 사이트 통계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7"/>
          <p:cNvSpPr/>
          <p:nvPr/>
        </p:nvSpPr>
        <p:spPr>
          <a:xfrm>
            <a:off x="1701383" y="5292780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476857" y="4952051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SNS/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맛집 추천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2057536" y="4826359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Kakaomap api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&gt; 지도 사용</a:t>
            </a:r>
            <a:endParaRPr sz="1400" b="1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-245763" y="358410"/>
            <a:ext cx="2555036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-164105" y="417921"/>
            <a:ext cx="2555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API, 라이브러리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7502906" y="5208666"/>
            <a:ext cx="524656" cy="344773"/>
          </a:xfrm>
          <a:prstGeom prst="rect">
            <a:avLst/>
          </a:prstGeom>
          <a:solidFill>
            <a:srgbClr val="D2F99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6278380" y="4867937"/>
            <a:ext cx="1386665" cy="1000296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제약사항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알람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7859059" y="4742245"/>
            <a:ext cx="3736162" cy="1251679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sweatalert2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&gt; 제약사항 알람</a:t>
            </a:r>
            <a:endParaRPr sz="1400" b="1" i="0" u="none" strike="noStrike" cap="non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개발기간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5236924" y="833593"/>
            <a:ext cx="1751615" cy="377562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18"/>
          <p:cNvSpPr txBox="1"/>
          <p:nvPr/>
        </p:nvSpPr>
        <p:spPr>
          <a:xfrm>
            <a:off x="5583280" y="853097"/>
            <a:ext cx="1058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개발기간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2061149" y="1474692"/>
            <a:ext cx="9893508" cy="4818305"/>
          </a:xfrm>
          <a:prstGeom prst="roundRect">
            <a:avLst>
              <a:gd name="adj" fmla="val 8228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8" name="Google Shape;378;p18"/>
          <p:cNvGraphicFramePr/>
          <p:nvPr/>
        </p:nvGraphicFramePr>
        <p:xfrm>
          <a:off x="2121112" y="17395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{93645893-57B2-446E-B189-5204C886BEA3}</a:tableStyleId>
              </a:tblPr>
              <a:tblGrid>
                <a:gridCol w="5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4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5/24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5/25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5/26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5/27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5/28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5/29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5/30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5/31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6/2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6/3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6/4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6/5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6/6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6/7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6/8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6/9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6/10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6/11</a:t>
                      </a:r>
                      <a:endParaRPr sz="105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9" name="Google Shape;379;p18"/>
          <p:cNvSpPr/>
          <p:nvPr/>
        </p:nvSpPr>
        <p:spPr>
          <a:xfrm>
            <a:off x="379918" y="2015595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18"/>
          <p:cNvSpPr txBox="1"/>
          <p:nvPr/>
        </p:nvSpPr>
        <p:spPr>
          <a:xfrm>
            <a:off x="461198" y="2067821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아이디어 기획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379918" y="2466928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18"/>
          <p:cNvSpPr txBox="1"/>
          <p:nvPr/>
        </p:nvSpPr>
        <p:spPr>
          <a:xfrm>
            <a:off x="461198" y="2519154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요구기능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379918" y="2910991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8"/>
          <p:cNvSpPr txBox="1"/>
          <p:nvPr/>
        </p:nvSpPr>
        <p:spPr>
          <a:xfrm>
            <a:off x="461198" y="2963217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/>
          <p:nvPr/>
        </p:nvSpPr>
        <p:spPr>
          <a:xfrm>
            <a:off x="373209" y="3363762"/>
            <a:ext cx="154320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8"/>
          <p:cNvSpPr txBox="1"/>
          <p:nvPr/>
        </p:nvSpPr>
        <p:spPr>
          <a:xfrm>
            <a:off x="344150" y="3419246"/>
            <a:ext cx="16045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부트스트랩, 깃 공부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/>
          <p:nvPr/>
        </p:nvSpPr>
        <p:spPr>
          <a:xfrm>
            <a:off x="373209" y="3844713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454489" y="3896939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379918" y="4284941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>
            <a:off x="461198" y="4337167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공통 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373209" y="4727249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18"/>
          <p:cNvSpPr txBox="1"/>
          <p:nvPr/>
        </p:nvSpPr>
        <p:spPr>
          <a:xfrm>
            <a:off x="454489" y="4779475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 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373209" y="5173215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454489" y="5225441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정리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8"/>
          <p:cNvSpPr/>
          <p:nvPr/>
        </p:nvSpPr>
        <p:spPr>
          <a:xfrm>
            <a:off x="373209" y="5602922"/>
            <a:ext cx="1536492" cy="377481"/>
          </a:xfrm>
          <a:prstGeom prst="roundRect">
            <a:avLst>
              <a:gd name="adj" fmla="val 34849"/>
            </a:avLst>
          </a:prstGeom>
          <a:solidFill>
            <a:srgbClr val="FFBA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8"/>
          <p:cNvSpPr txBox="1"/>
          <p:nvPr/>
        </p:nvSpPr>
        <p:spPr>
          <a:xfrm>
            <a:off x="454489" y="5655148"/>
            <a:ext cx="1373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발표자료 준비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2162666" y="2075316"/>
            <a:ext cx="966866" cy="2181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2646099" y="2563952"/>
            <a:ext cx="966866" cy="218179"/>
          </a:xfrm>
          <a:prstGeom prst="roundRect">
            <a:avLst>
              <a:gd name="adj" fmla="val 50000"/>
            </a:avLst>
          </a:prstGeom>
          <a:solidFill>
            <a:srgbClr val="9BC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8"/>
          <p:cNvSpPr/>
          <p:nvPr/>
        </p:nvSpPr>
        <p:spPr>
          <a:xfrm>
            <a:off x="3189243" y="3008015"/>
            <a:ext cx="966866" cy="218179"/>
          </a:xfrm>
          <a:prstGeom prst="roundRect">
            <a:avLst>
              <a:gd name="adj" fmla="val 50000"/>
            </a:avLst>
          </a:prstGeom>
          <a:solidFill>
            <a:srgbClr val="FFA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18"/>
          <p:cNvSpPr/>
          <p:nvPr/>
        </p:nvSpPr>
        <p:spPr>
          <a:xfrm>
            <a:off x="3747711" y="3452078"/>
            <a:ext cx="1926151" cy="21817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4273848" y="3894091"/>
            <a:ext cx="1926151" cy="218179"/>
          </a:xfrm>
          <a:prstGeom prst="roundRect">
            <a:avLst>
              <a:gd name="adj" fmla="val 50000"/>
            </a:avLst>
          </a:prstGeom>
          <a:solidFill>
            <a:srgbClr val="9BC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5259494" y="4364591"/>
            <a:ext cx="940506" cy="218179"/>
          </a:xfrm>
          <a:prstGeom prst="roundRect">
            <a:avLst>
              <a:gd name="adj" fmla="val 50000"/>
            </a:avLst>
          </a:prstGeom>
          <a:solidFill>
            <a:srgbClr val="FFA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6326293" y="4779476"/>
            <a:ext cx="5553412" cy="21974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10980295" y="5262757"/>
            <a:ext cx="899410" cy="225099"/>
          </a:xfrm>
          <a:prstGeom prst="roundRect">
            <a:avLst>
              <a:gd name="adj" fmla="val 50000"/>
            </a:avLst>
          </a:prstGeom>
          <a:solidFill>
            <a:srgbClr val="9BC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10485620" y="5696487"/>
            <a:ext cx="1394085" cy="219744"/>
          </a:xfrm>
          <a:prstGeom prst="roundRect">
            <a:avLst>
              <a:gd name="adj" fmla="val 50000"/>
            </a:avLst>
          </a:prstGeom>
          <a:solidFill>
            <a:srgbClr val="FFAB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1" name="Google Shape;411;p19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9"/>
          <p:cNvSpPr txBox="1"/>
          <p:nvPr/>
        </p:nvSpPr>
        <p:spPr>
          <a:xfrm>
            <a:off x="5076333" y="2779558"/>
            <a:ext cx="5202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3. ERD 설계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2960557" y="0"/>
            <a:ext cx="923144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467194" y="938470"/>
            <a:ext cx="215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575155" y="911203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5066675" y="2582056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401455" y="2428406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3834984" y="1181510"/>
            <a:ext cx="1783829" cy="1988910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1. 개발배경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575155" y="1494302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6474502" y="911203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966022" y="2582056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8300802" y="2428406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734331" y="1181510"/>
            <a:ext cx="1783829" cy="1988910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2. 개발환경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74502" y="1494302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34911" y="5141626"/>
            <a:ext cx="2825645" cy="1656413"/>
          </a:xfrm>
          <a:custGeom>
            <a:avLst/>
            <a:gdLst/>
            <a:ahLst/>
            <a:cxnLst/>
            <a:rect l="l" t="t" r="r" b="b"/>
            <a:pathLst>
              <a:path w="2825645" h="1656413" extrusionOk="0">
                <a:moveTo>
                  <a:pt x="0" y="584617"/>
                </a:moveTo>
                <a:cubicBezTo>
                  <a:pt x="454702" y="579620"/>
                  <a:pt x="1149245" y="589612"/>
                  <a:pt x="1633927" y="719527"/>
                </a:cubicBezTo>
                <a:cubicBezTo>
                  <a:pt x="1998688" y="652071"/>
                  <a:pt x="2048655" y="314793"/>
                  <a:pt x="2413416" y="247337"/>
                </a:cubicBezTo>
                <a:lnTo>
                  <a:pt x="2825645" y="0"/>
                </a:lnTo>
                <a:lnTo>
                  <a:pt x="2825645" y="1656413"/>
                </a:lnTo>
                <a:lnTo>
                  <a:pt x="22485" y="1656413"/>
                </a:lnTo>
                <a:lnTo>
                  <a:pt x="0" y="584617"/>
                </a:lnTo>
                <a:close/>
              </a:path>
            </a:pathLst>
          </a:custGeom>
          <a:solidFill>
            <a:srgbClr val="649B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0" y="5566373"/>
            <a:ext cx="2960556" cy="1291627"/>
          </a:xfrm>
          <a:custGeom>
            <a:avLst/>
            <a:gdLst/>
            <a:ahLst/>
            <a:cxnLst/>
            <a:rect l="l" t="t" r="r" b="b"/>
            <a:pathLst>
              <a:path w="2960556" h="1291627" extrusionOk="0">
                <a:moveTo>
                  <a:pt x="53828" y="5"/>
                </a:moveTo>
                <a:cubicBezTo>
                  <a:pt x="198341" y="-1173"/>
                  <a:pt x="430575" y="258087"/>
                  <a:pt x="569625" y="369732"/>
                </a:cubicBezTo>
                <a:cubicBezTo>
                  <a:pt x="740763" y="507142"/>
                  <a:pt x="732019" y="549614"/>
                  <a:pt x="1011835" y="624565"/>
                </a:cubicBezTo>
                <a:cubicBezTo>
                  <a:pt x="1291652" y="699516"/>
                  <a:pt x="2007433" y="563355"/>
                  <a:pt x="2315980" y="609575"/>
                </a:cubicBezTo>
                <a:cubicBezTo>
                  <a:pt x="2624527" y="655795"/>
                  <a:pt x="2744449" y="823185"/>
                  <a:pt x="2863121" y="901883"/>
                </a:cubicBezTo>
                <a:cubicBezTo>
                  <a:pt x="2877955" y="911721"/>
                  <a:pt x="2896537" y="924564"/>
                  <a:pt x="2916955" y="939585"/>
                </a:cubicBezTo>
                <a:lnTo>
                  <a:pt x="2960556" y="973719"/>
                </a:lnTo>
                <a:lnTo>
                  <a:pt x="2960556" y="1291627"/>
                </a:lnTo>
                <a:lnTo>
                  <a:pt x="0" y="1291627"/>
                </a:lnTo>
                <a:lnTo>
                  <a:pt x="0" y="18712"/>
                </a:lnTo>
                <a:lnTo>
                  <a:pt x="7586" y="11442"/>
                </a:lnTo>
                <a:cubicBezTo>
                  <a:pt x="21647" y="3745"/>
                  <a:pt x="37154" y="141"/>
                  <a:pt x="53828" y="5"/>
                </a:cubicBezTo>
                <a:close/>
              </a:path>
            </a:pathLst>
          </a:cu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9358237" y="911203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0849757" y="2582056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1184537" y="2428406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9618066" y="1181510"/>
            <a:ext cx="1783829" cy="1988910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3. ERD 설계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358237" y="1494302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3575155" y="3724573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5066675" y="5395426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401455" y="5241776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3834984" y="3994880"/>
            <a:ext cx="1783829" cy="1988910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4. 기능구현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3575155" y="4307672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6474502" y="3753036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7966022" y="5423889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300802" y="5270239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6474502" y="4336135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9358237" y="3762280"/>
            <a:ext cx="854439" cy="839449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849757" y="5433133"/>
            <a:ext cx="769495" cy="742013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1184537" y="5279483"/>
            <a:ext cx="434715" cy="434715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6723401" y="3994880"/>
            <a:ext cx="1783829" cy="1988910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5.역할분담 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및 프로젝트 후기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9358237" y="4345379"/>
            <a:ext cx="537150" cy="503136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Google Shape;418;p20" descr="텍스트, 스크린샷, 도표, 회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42" y="535131"/>
            <a:ext cx="11840194" cy="529890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0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20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/>
        </p:nvSpPr>
        <p:spPr>
          <a:xfrm>
            <a:off x="3663845" y="6010760"/>
            <a:ext cx="4864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</a:t>
            </a:r>
            <a:r>
              <a:rPr lang="ko-KR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개의 테이블 구상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회원, 건물, 주소 ERD</a:t>
            </a:r>
            <a:endParaRPr sz="2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0" name="Google Shape;4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411" y="2157783"/>
            <a:ext cx="94011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8152" y="2140300"/>
            <a:ext cx="8315694" cy="36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2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3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카풀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504" y="2220754"/>
            <a:ext cx="9854992" cy="386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약속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311" y="2180017"/>
            <a:ext cx="71913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5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5"/>
          <p:cNvSpPr/>
          <p:nvPr/>
        </p:nvSpPr>
        <p:spPr>
          <a:xfrm>
            <a:off x="4713815" y="993517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과외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6" name="Google Shape;46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311" y="1999741"/>
            <a:ext cx="94773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2938" y="2140787"/>
            <a:ext cx="7026121" cy="418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242" y="2740739"/>
            <a:ext cx="10347515" cy="301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8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8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4713817" y="1068976"/>
            <a:ext cx="2764366" cy="684489"/>
          </a:xfrm>
          <a:prstGeom prst="roundRect">
            <a:avLst>
              <a:gd name="adj" fmla="val 46804"/>
            </a:avLst>
          </a:prstGeom>
          <a:solidFill>
            <a:srgbClr val="FF7C5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동호회 ERD</a:t>
            </a:r>
            <a:endParaRPr sz="2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2180" y="2056402"/>
            <a:ext cx="7987638" cy="412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p29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9"/>
          <p:cNvSpPr txBox="1"/>
          <p:nvPr/>
        </p:nvSpPr>
        <p:spPr>
          <a:xfrm>
            <a:off x="4863269" y="2779558"/>
            <a:ext cx="5202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4. 기능구현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3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4933616" y="2779558"/>
            <a:ext cx="520246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개발배경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30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기능설명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6290089" y="1353587"/>
            <a:ext cx="2360162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9127248" y="1353587"/>
            <a:ext cx="2297824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700556" y="1347320"/>
            <a:ext cx="2360162" cy="2220633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683186" y="3726411"/>
            <a:ext cx="2360162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3520347" y="3726409"/>
            <a:ext cx="2360162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6357508" y="3726407"/>
            <a:ext cx="2360162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1061685" y="1415365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회원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6648151" y="1421630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카풀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9453400" y="1421629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SNS</a:t>
            </a:r>
            <a:endParaRPr sz="18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1046248" y="3848963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맛집추천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 txBox="1"/>
          <p:nvPr/>
        </p:nvSpPr>
        <p:spPr>
          <a:xfrm>
            <a:off x="3874833" y="3848962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스터디/ 과외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6648151" y="3848962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동호회 / 약속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3515268" y="1347321"/>
            <a:ext cx="2297824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9097189" y="3726407"/>
            <a:ext cx="2360162" cy="1878530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0"/>
          <p:cNvSpPr txBox="1"/>
          <p:nvPr/>
        </p:nvSpPr>
        <p:spPr>
          <a:xfrm>
            <a:off x="3841420" y="1415363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0"/>
          <p:cNvSpPr txBox="1"/>
          <p:nvPr/>
        </p:nvSpPr>
        <p:spPr>
          <a:xfrm>
            <a:off x="9387832" y="3848962"/>
            <a:ext cx="1716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공지사항/ 건의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895235" y="1810069"/>
            <a:ext cx="204943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-네이버 /구글 로그인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-아이디 기억하기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-회원가입, 비밀번호 찾기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-이용자 정보 확인 및 수정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-나의 스케쥴 관리공지 및 건의사항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6488915" y="1790961"/>
            <a:ext cx="20494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게시글 CRUD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카풀 신청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신청 내역 확인 및 수락/거절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운전자 등록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0"/>
          <p:cNvSpPr txBox="1"/>
          <p:nvPr/>
        </p:nvSpPr>
        <p:spPr>
          <a:xfrm>
            <a:off x="9526381" y="1991015"/>
            <a:ext cx="20494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게시판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댓글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좋아요 CRD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3763658" y="1939002"/>
            <a:ext cx="20494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건물정보 관리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공지/건의 게시판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이용자 차단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사이트 통계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 및 건의사항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756642" y="4225443"/>
            <a:ext cx="217070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제목과 한줄평 검색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지도를 활용하여 맛집 위치 표시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맛집 이미지 슬라이드 기능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평점 등록 및 댓글 CRUD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3615075" y="4258548"/>
            <a:ext cx="217070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페이징/검색 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지역별 건물별 정렬기능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6400053" y="4203063"/>
            <a:ext cx="23307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페이징/검색 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지역별 건물별 정렬기능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해쉬태그 검색 기능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신청/수락/모집종료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9160746" y="4204500"/>
            <a:ext cx="217070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 CRUD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제목, 내용, 닉네임 검색 기능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유저: 건의 및 질문 카테고리 사용가능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관리자: 공지 카테고리 사용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1"/>
          <p:cNvSpPr txBox="1"/>
          <p:nvPr/>
        </p:nvSpPr>
        <p:spPr>
          <a:xfrm>
            <a:off x="0" y="417921"/>
            <a:ext cx="1760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/>
          <p:nvPr/>
        </p:nvSpPr>
        <p:spPr>
          <a:xfrm>
            <a:off x="8917230" y="1751488"/>
            <a:ext cx="2526087" cy="3791681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로그인, 소셜 로그인 기능을 제공한다.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로그인은 회원가입을 통하여 가입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소셜 로그인은 네이버, 구글 로그인으로 로그인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기억 체크박스 클릭 시 아이디가 쿠키에 저장되어 아이디 기억한다.</a:t>
            </a:r>
            <a:endParaRPr sz="1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494" y="1162076"/>
            <a:ext cx="8461884" cy="469923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1"/>
          <p:cNvSpPr/>
          <p:nvPr/>
        </p:nvSpPr>
        <p:spPr>
          <a:xfrm>
            <a:off x="7734300" y="3727450"/>
            <a:ext cx="889000" cy="152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8273316" y="3879850"/>
            <a:ext cx="349984" cy="152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6829425" y="4133849"/>
            <a:ext cx="1793875" cy="25717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6829424" y="4391024"/>
            <a:ext cx="1793875" cy="25717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6829423" y="4648199"/>
            <a:ext cx="1793875" cy="25717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2"/>
          <p:cNvSpPr/>
          <p:nvPr/>
        </p:nvSpPr>
        <p:spPr>
          <a:xfrm>
            <a:off x="-245764" y="358410"/>
            <a:ext cx="2971209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2"/>
          <p:cNvSpPr txBox="1"/>
          <p:nvPr/>
        </p:nvSpPr>
        <p:spPr>
          <a:xfrm>
            <a:off x="0" y="417921"/>
            <a:ext cx="26277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&amp; 비밀번호 변경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9295475" y="1855182"/>
            <a:ext cx="2417363" cy="4097943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가입시 필요한 정보를 입력한다.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 validation으로 유효성 검사를 수행한다.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가입한 아이디와 이메일을 입력하고 일치 시 인증번호 발송한다.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3분 동안 인증번호 미입력시 인증번호 초기화 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인증번호가 일치하면 비밀번호 변경 페이지로 이동한다.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559" y="1059021"/>
            <a:ext cx="3507744" cy="511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303" y="1067111"/>
            <a:ext cx="4484653" cy="510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2826" y="1541005"/>
            <a:ext cx="3577130" cy="62835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4"/>
          <p:cNvSpPr txBox="1"/>
          <p:nvPr/>
        </p:nvSpPr>
        <p:spPr>
          <a:xfrm>
            <a:off x="0" y="417921"/>
            <a:ext cx="17605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 기능구현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8589946" y="1883463"/>
            <a:ext cx="2417363" cy="3791681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SNS 메인 게시판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등록한 건물을 메인 게시판으로 사용한다. 사용자는 자신이 등록한 건물에서만 게시글을 쓸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게시글을 쓸 때 이미지는 10MB까지만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지도에서 건물을 클릭하거나 게시판 가장 상위의 버튼으로 게시판을 이동할 수 있으며 맵 숨기기를 누르고 페이지를 이동하면 지도를 숨긴 채 다른 건물의 게시판으로 이동한다.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435" y="1254029"/>
            <a:ext cx="7440941" cy="50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/>
          <p:nvPr/>
        </p:nvSpPr>
        <p:spPr>
          <a:xfrm>
            <a:off x="163640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-245764" y="358410"/>
            <a:ext cx="2438547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5"/>
          <p:cNvSpPr txBox="1"/>
          <p:nvPr/>
        </p:nvSpPr>
        <p:spPr>
          <a:xfrm>
            <a:off x="0" y="417921"/>
            <a:ext cx="20152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맛집추천 기능구현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747710" y="1369022"/>
            <a:ext cx="2417363" cy="454046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맛집추천 상세페이지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맛집의 상세 정보가 출력되며 별점은 유저 댓글의 평균 별점을 보여준다.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클릭하면 슬라이드 형태로 이미지를 볼 수 있다.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지도에 맛집의 위치를 마커로 표시한다. 지도 내에서 자유롭게 이동이 가능하고 지도 범위 재설정 버튼을 누르면 맛집의 처음 위치로 되돌아간다.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별점과 함께 평가 댓글을 남길 수 있으며, 자신이 쓴 댓글은 수정과 삭제가 가능하다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35" descr="텍스트, 스크린샷, 도표, 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14259" t="826" r="17115" b="2130"/>
          <a:stretch/>
        </p:blipFill>
        <p:spPr>
          <a:xfrm>
            <a:off x="3526669" y="245942"/>
            <a:ext cx="5138659" cy="454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5" descr="텍스트, 스크린샷, 소프트웨어, 웹 페이지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17440" t="28873" r="18971"/>
          <a:stretch/>
        </p:blipFill>
        <p:spPr>
          <a:xfrm>
            <a:off x="7540685" y="3737828"/>
            <a:ext cx="4212610" cy="29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32cbf381c_0_0"/>
          <p:cNvSpPr/>
          <p:nvPr/>
        </p:nvSpPr>
        <p:spPr>
          <a:xfrm>
            <a:off x="163642" y="146154"/>
            <a:ext cx="11864700" cy="6565800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1" name="Google Shape;581;g2532cbf381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75" y="756500"/>
            <a:ext cx="10043628" cy="48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532cbf381c_0_0"/>
          <p:cNvSpPr/>
          <p:nvPr/>
        </p:nvSpPr>
        <p:spPr>
          <a:xfrm>
            <a:off x="9377975" y="3108275"/>
            <a:ext cx="2417400" cy="3380400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카풀 게시판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운전자로 등록된 유저만 글 작성이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작성을 위한 운전자 등록 기능을 제공한다.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카풀 이용을 희망하는 유저는 원하는 게시글에 신청할 수 있고, 작성자는 신청내역을 확인하여 승인 및 거절이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모집 종료된 게시글도 열람이 가능하지만 신청은 불가능하다.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2532cbf381c_0_0"/>
          <p:cNvSpPr/>
          <p:nvPr/>
        </p:nvSpPr>
        <p:spPr>
          <a:xfrm>
            <a:off x="-245763" y="358410"/>
            <a:ext cx="2429670" cy="488400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g2532cbf381c_0_0"/>
          <p:cNvSpPr txBox="1"/>
          <p:nvPr/>
        </p:nvSpPr>
        <p:spPr>
          <a:xfrm>
            <a:off x="-245775" y="448700"/>
            <a:ext cx="25119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카풀게시판 기능구현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-245764" y="358410"/>
            <a:ext cx="2715130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4"/>
          <p:cNvSpPr txBox="1"/>
          <p:nvPr/>
        </p:nvSpPr>
        <p:spPr>
          <a:xfrm>
            <a:off x="-158424" y="439752"/>
            <a:ext cx="26277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약속게시판 기능구현</a:t>
            </a:r>
            <a:endParaRPr/>
          </a:p>
        </p:txBody>
      </p:sp>
      <p:sp>
        <p:nvSpPr>
          <p:cNvPr id="593" name="Google Shape;593;p54"/>
          <p:cNvSpPr/>
          <p:nvPr/>
        </p:nvSpPr>
        <p:spPr>
          <a:xfrm>
            <a:off x="9300955" y="663018"/>
            <a:ext cx="2569583" cy="5531961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약속 게시판</a:t>
            </a:r>
            <a:endParaRPr sz="14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사용자는 글쓰기 버튼을 통해 자유롭게 약속 등록을 할 수 있다.</a:t>
            </a:r>
            <a:endParaRPr/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사용자는 해시태그로 게시글 목록 유형을 분류하여 조회할 수 있다.</a:t>
            </a:r>
            <a:endParaRPr/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게시글 목록 조회창에서 ‘더보기’ 버튼을 클릭하면 일주일 단위로 게시글 목록을 더 확인할 수 있다.</a:t>
            </a:r>
            <a:endParaRPr/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게시글에서 댓글로 약속 신청이 가능하다.</a:t>
            </a:r>
            <a:endParaRPr/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게시글 작성자는 신청내역보기를 통해 신청내역을 수락할지 결정한다.</a:t>
            </a:r>
            <a:endParaRPr/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모집인원 정원이 차면 게시글은 모집종료로 분류되어 더 이상 신청이 불가능하며 게시글 목록에서도 클릭할 수 없다.</a:t>
            </a:r>
            <a:endParaRPr/>
          </a:p>
        </p:txBody>
      </p:sp>
      <p:pic>
        <p:nvPicPr>
          <p:cNvPr id="594" name="Google Shape;59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404" y="1034399"/>
            <a:ext cx="5615864" cy="311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681" y="3616891"/>
            <a:ext cx="2605421" cy="2488652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6" name="Google Shape;596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95" y="1125839"/>
            <a:ext cx="2475186" cy="4982105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7" name="Google Shape;597;p54"/>
          <p:cNvSpPr/>
          <p:nvPr/>
        </p:nvSpPr>
        <p:spPr>
          <a:xfrm>
            <a:off x="6903720" y="1554480"/>
            <a:ext cx="388620" cy="236220"/>
          </a:xfrm>
          <a:prstGeom prst="rect">
            <a:avLst/>
          </a:prstGeom>
          <a:noFill/>
          <a:ln w="19050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54"/>
          <p:cNvCxnSpPr>
            <a:stCxn id="597" idx="2"/>
            <a:endCxn id="595" idx="0"/>
          </p:cNvCxnSpPr>
          <p:nvPr/>
        </p:nvCxnSpPr>
        <p:spPr>
          <a:xfrm>
            <a:off x="7098030" y="1790700"/>
            <a:ext cx="576300" cy="1826100"/>
          </a:xfrm>
          <a:prstGeom prst="straightConnector1">
            <a:avLst/>
          </a:prstGeom>
          <a:noFill/>
          <a:ln w="22225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9" name="Google Shape;599;p54"/>
          <p:cNvSpPr/>
          <p:nvPr/>
        </p:nvSpPr>
        <p:spPr>
          <a:xfrm>
            <a:off x="3542151" y="2072640"/>
            <a:ext cx="1273689" cy="1424940"/>
          </a:xfrm>
          <a:prstGeom prst="rect">
            <a:avLst/>
          </a:prstGeom>
          <a:noFill/>
          <a:ln w="22225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54"/>
          <p:cNvCxnSpPr>
            <a:stCxn id="599" idx="1"/>
          </p:cNvCxnSpPr>
          <p:nvPr/>
        </p:nvCxnSpPr>
        <p:spPr>
          <a:xfrm rot="10800000">
            <a:off x="2918451" y="2567910"/>
            <a:ext cx="623700" cy="217200"/>
          </a:xfrm>
          <a:prstGeom prst="straightConnector1">
            <a:avLst/>
          </a:prstGeom>
          <a:noFill/>
          <a:ln w="22225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54"/>
          <p:cNvSpPr/>
          <p:nvPr/>
        </p:nvSpPr>
        <p:spPr>
          <a:xfrm>
            <a:off x="5534569" y="3533071"/>
            <a:ext cx="446658" cy="228600"/>
          </a:xfrm>
          <a:prstGeom prst="rect">
            <a:avLst/>
          </a:prstGeom>
          <a:noFill/>
          <a:ln w="19050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4"/>
          <p:cNvSpPr/>
          <p:nvPr/>
        </p:nvSpPr>
        <p:spPr>
          <a:xfrm>
            <a:off x="5483074" y="3096329"/>
            <a:ext cx="695080" cy="228600"/>
          </a:xfrm>
          <a:prstGeom prst="rect">
            <a:avLst/>
          </a:prstGeom>
          <a:noFill/>
          <a:ln w="19050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4"/>
          <p:cNvSpPr/>
          <p:nvPr/>
        </p:nvSpPr>
        <p:spPr>
          <a:xfrm>
            <a:off x="2469366" y="1222476"/>
            <a:ext cx="388620" cy="236220"/>
          </a:xfrm>
          <a:prstGeom prst="rect">
            <a:avLst/>
          </a:prstGeom>
          <a:noFill/>
          <a:ln w="22225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9912" y="3866095"/>
            <a:ext cx="2346424" cy="2351971"/>
          </a:xfrm>
          <a:prstGeom prst="rect">
            <a:avLst/>
          </a:prstGeom>
          <a:noFill/>
          <a:ln w="25400" cap="flat" cmpd="sng">
            <a:solidFill>
              <a:srgbClr val="06080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98c019208_0_0"/>
          <p:cNvSpPr/>
          <p:nvPr/>
        </p:nvSpPr>
        <p:spPr>
          <a:xfrm>
            <a:off x="163640" y="146154"/>
            <a:ext cx="11864700" cy="6565800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2298c019208_0_0"/>
          <p:cNvSpPr/>
          <p:nvPr/>
        </p:nvSpPr>
        <p:spPr>
          <a:xfrm>
            <a:off x="-245764" y="358410"/>
            <a:ext cx="2500692" cy="488400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2298c019208_0_0"/>
          <p:cNvSpPr txBox="1"/>
          <p:nvPr/>
        </p:nvSpPr>
        <p:spPr>
          <a:xfrm>
            <a:off x="-103575" y="433250"/>
            <a:ext cx="229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과외게시판 기능구현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g2298c019208_0_0"/>
          <p:cNvPicPr preferRelativeResize="0"/>
          <p:nvPr/>
        </p:nvPicPr>
        <p:blipFill rotWithShape="1">
          <a:blip r:embed="rId3">
            <a:alphaModFix/>
          </a:blip>
          <a:srcRect t="9305"/>
          <a:stretch/>
        </p:blipFill>
        <p:spPr>
          <a:xfrm>
            <a:off x="3825325" y="217600"/>
            <a:ext cx="5982023" cy="2798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g2298c019208_0_0"/>
          <p:cNvCxnSpPr>
            <a:endCxn id="614" idx="0"/>
          </p:cNvCxnSpPr>
          <p:nvPr/>
        </p:nvCxnSpPr>
        <p:spPr>
          <a:xfrm flipH="1">
            <a:off x="5056664" y="2651905"/>
            <a:ext cx="260100" cy="23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5" name="Google Shape;615;g2298c01920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25" y="2347225"/>
            <a:ext cx="4725501" cy="37646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6" name="Google Shape;616;g2298c019208_0_0"/>
          <p:cNvPicPr preferRelativeResize="0"/>
          <p:nvPr/>
        </p:nvPicPr>
        <p:blipFill rotWithShape="1">
          <a:blip r:embed="rId5">
            <a:alphaModFix/>
          </a:blip>
          <a:srcRect t="8483"/>
          <a:stretch/>
        </p:blipFill>
        <p:spPr>
          <a:xfrm>
            <a:off x="253625" y="6166738"/>
            <a:ext cx="4725500" cy="436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7" name="Google Shape;617;g2298c019208_0_0"/>
          <p:cNvSpPr/>
          <p:nvPr/>
        </p:nvSpPr>
        <p:spPr>
          <a:xfrm>
            <a:off x="9105899" y="1858925"/>
            <a:ext cx="2701800" cy="4540500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과외 게시판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과외게시판의 게시물은 학생과 선생님을 분류하여 구분하고 선생님 게시물은 선생님의 별점이 존재한다면 평균 별점과 리뷰 개수를 학생 게시물은 위치와 시급을 보여준다.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상세보기를 클릭하면 관련된 게시물의 전체 내용과 신청할 수 있고 작성자는 수정,삭제할 수 있다.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지역과 가격(고가/저가순)으로 정렬과 선택이 가능하다.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게시물을 제외한 것에만 신청이 가능하다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8" name="Google Shape;618;g2298c019208_0_0"/>
          <p:cNvGrpSpPr/>
          <p:nvPr/>
        </p:nvGrpSpPr>
        <p:grpSpPr>
          <a:xfrm>
            <a:off x="2388096" y="2890405"/>
            <a:ext cx="5337136" cy="2678318"/>
            <a:chOff x="163564" y="2953130"/>
            <a:chExt cx="9459652" cy="3650426"/>
          </a:xfrm>
        </p:grpSpPr>
        <p:grpSp>
          <p:nvGrpSpPr>
            <p:cNvPr id="619" name="Google Shape;619;g2298c019208_0_0"/>
            <p:cNvGrpSpPr/>
            <p:nvPr/>
          </p:nvGrpSpPr>
          <p:grpSpPr>
            <a:xfrm>
              <a:off x="163564" y="2953130"/>
              <a:ext cx="9459652" cy="3650426"/>
              <a:chOff x="1255250" y="146150"/>
              <a:chExt cx="7603000" cy="4436051"/>
            </a:xfrm>
          </p:grpSpPr>
          <p:pic>
            <p:nvPicPr>
              <p:cNvPr id="614" name="Google Shape;614;g2298c019208_0_0"/>
              <p:cNvPicPr preferRelativeResize="0"/>
              <p:nvPr/>
            </p:nvPicPr>
            <p:blipFill rotWithShape="1">
              <a:blip r:embed="rId6">
                <a:alphaModFix/>
              </a:blip>
              <a:srcRect l="6435" r="11683" b="35316"/>
              <a:stretch/>
            </p:blipFill>
            <p:spPr>
              <a:xfrm>
                <a:off x="1255250" y="146150"/>
                <a:ext cx="7603000" cy="4436051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620" name="Google Shape;620;g2298c019208_0_0"/>
              <p:cNvPicPr preferRelativeResize="0"/>
              <p:nvPr/>
            </p:nvPicPr>
            <p:blipFill rotWithShape="1">
              <a:blip r:embed="rId7">
                <a:alphaModFix/>
              </a:blip>
              <a:srcRect l="4436" t="8097" r="4834" b="7888"/>
              <a:stretch/>
            </p:blipFill>
            <p:spPr>
              <a:xfrm>
                <a:off x="5243450" y="215575"/>
                <a:ext cx="3505200" cy="1953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1" name="Google Shape;621;g2298c019208_0_0"/>
            <p:cNvPicPr preferRelativeResize="0"/>
            <p:nvPr/>
          </p:nvPicPr>
          <p:blipFill rotWithShape="1">
            <a:blip r:embed="rId8">
              <a:alphaModFix/>
            </a:blip>
            <a:srcRect l="20212" t="76627" r="51467" b="7099"/>
            <a:stretch/>
          </p:blipFill>
          <p:spPr>
            <a:xfrm>
              <a:off x="6766150" y="4306675"/>
              <a:ext cx="2716625" cy="28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3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3"/>
          <p:cNvSpPr/>
          <p:nvPr/>
        </p:nvSpPr>
        <p:spPr>
          <a:xfrm>
            <a:off x="-245764" y="358410"/>
            <a:ext cx="2971209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33"/>
          <p:cNvSpPr txBox="1"/>
          <p:nvPr/>
        </p:nvSpPr>
        <p:spPr>
          <a:xfrm>
            <a:off x="-74055" y="444798"/>
            <a:ext cx="262779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동호회게시판 기능구현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3"/>
          <p:cNvSpPr/>
          <p:nvPr/>
        </p:nvSpPr>
        <p:spPr>
          <a:xfrm>
            <a:off x="9217938" y="1500392"/>
            <a:ext cx="2569583" cy="4097943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동호회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동호회 개설 후 동호회 모집 가능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페이지로 가면 동호회 평점, 리뷰 조회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글을 쓴 동호회장은 수정, 모집종료 버튼과 신청자 현황을 볼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동호회장은 신청자 조회하여 가입을 승인 또는 거절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>
            <a:off x="450994" y="1758984"/>
            <a:ext cx="6362419" cy="3176712"/>
            <a:chOff x="1039814" y="1326095"/>
            <a:chExt cx="7835853" cy="4627030"/>
          </a:xfrm>
        </p:grpSpPr>
        <p:pic>
          <p:nvPicPr>
            <p:cNvPr id="631" name="Google Shape;631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9814" y="1326095"/>
              <a:ext cx="7835853" cy="4627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33"/>
            <p:cNvSpPr/>
            <p:nvPr/>
          </p:nvSpPr>
          <p:spPr>
            <a:xfrm>
              <a:off x="6004560" y="4271548"/>
              <a:ext cx="487680" cy="201392"/>
            </a:xfrm>
            <a:prstGeom prst="rect">
              <a:avLst/>
            </a:prstGeom>
            <a:noFill/>
            <a:ln w="2857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553074" y="4271548"/>
              <a:ext cx="451485" cy="201391"/>
            </a:xfrm>
            <a:prstGeom prst="rect">
              <a:avLst/>
            </a:prstGeom>
            <a:noFill/>
            <a:ln w="2857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004560" y="5652881"/>
              <a:ext cx="377190" cy="200232"/>
            </a:xfrm>
            <a:prstGeom prst="rect">
              <a:avLst/>
            </a:prstGeom>
            <a:noFill/>
            <a:ln w="2857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5689040" y="5651722"/>
              <a:ext cx="318975" cy="201391"/>
            </a:xfrm>
            <a:prstGeom prst="rect">
              <a:avLst/>
            </a:prstGeom>
            <a:noFill/>
            <a:ln w="2857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147184" y="4272708"/>
              <a:ext cx="1369695" cy="200232"/>
            </a:xfrm>
            <a:prstGeom prst="rect">
              <a:avLst/>
            </a:prstGeom>
            <a:noFill/>
            <a:ln w="2857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37" name="Google Shape;6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6555" y="1384157"/>
            <a:ext cx="3712528" cy="433041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8" name="Google Shape;638;p33"/>
          <p:cNvSpPr/>
          <p:nvPr/>
        </p:nvSpPr>
        <p:spPr>
          <a:xfrm>
            <a:off x="7812350" y="4225771"/>
            <a:ext cx="1164752" cy="284085"/>
          </a:xfrm>
          <a:prstGeom prst="rect">
            <a:avLst/>
          </a:prstGeom>
          <a:noFill/>
          <a:ln w="381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33"/>
          <p:cNvCxnSpPr/>
          <p:nvPr/>
        </p:nvCxnSpPr>
        <p:spPr>
          <a:xfrm rot="10800000" flipH="1">
            <a:off x="4368800" y="4152900"/>
            <a:ext cx="990600" cy="575866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6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36"/>
          <p:cNvSpPr/>
          <p:nvPr/>
        </p:nvSpPr>
        <p:spPr>
          <a:xfrm>
            <a:off x="-245764" y="358410"/>
            <a:ext cx="287355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36"/>
          <p:cNvSpPr txBox="1"/>
          <p:nvPr/>
        </p:nvSpPr>
        <p:spPr>
          <a:xfrm>
            <a:off x="-1" y="417921"/>
            <a:ext cx="26277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건의/공지게시판 기능구현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/>
          <p:nvPr/>
        </p:nvSpPr>
        <p:spPr>
          <a:xfrm>
            <a:off x="8298561" y="1336916"/>
            <a:ext cx="2417363" cy="3987923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건의/공지 게시판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유저들이 건의한 게시글과 관리자가 공지한 게시글의 목록을 볼 수 있다.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제목을 클릭하면 해당 게시글의 상세정보를 볼 수 있는 페이지로 이동한다.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제목, 내용, 닉네임에 대한 검색이 가능하며 목록보기를 클릭하면 검색필터가 사라진 전체 게시글이 출력된다.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쓰기와 자신이 쓴 게시글은 수정과 삭제가 가능하다.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8" name="Google Shape;648;p36" descr="텍스트, 스크린샷, 소프트웨어, 번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0383" y="1059021"/>
            <a:ext cx="5801437" cy="530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/>
        </p:nvSpPr>
        <p:spPr>
          <a:xfrm>
            <a:off x="951875" y="2773180"/>
            <a:ext cx="816214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반복되는 업무, 스트레스 받는 출퇴근길 속에서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하루하루 살아내기 바쁜 </a:t>
            </a:r>
            <a:r>
              <a:rPr lang="ko-KR" sz="2800" b="1" i="0" u="none" strike="noStrike" cap="none">
                <a:solidFill>
                  <a:srgbClr val="649B3F"/>
                </a:solidFill>
                <a:latin typeface="Arial"/>
                <a:ea typeface="Arial"/>
                <a:cs typeface="Arial"/>
                <a:sym typeface="Arial"/>
              </a:rPr>
              <a:t>직장인</a:t>
            </a: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5330b3d4d3_0_0"/>
          <p:cNvSpPr/>
          <p:nvPr/>
        </p:nvSpPr>
        <p:spPr>
          <a:xfrm>
            <a:off x="163640" y="146104"/>
            <a:ext cx="11864700" cy="6565800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g25330b3d4d3_0_0"/>
          <p:cNvSpPr/>
          <p:nvPr/>
        </p:nvSpPr>
        <p:spPr>
          <a:xfrm>
            <a:off x="-245777" y="358400"/>
            <a:ext cx="2883300" cy="488400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g25330b3d4d3_0_0"/>
          <p:cNvSpPr txBox="1"/>
          <p:nvPr/>
        </p:nvSpPr>
        <p:spPr>
          <a:xfrm>
            <a:off x="-189972" y="433250"/>
            <a:ext cx="288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스터디게시판 기능구현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5330b3d4d3_0_0"/>
          <p:cNvSpPr/>
          <p:nvPr/>
        </p:nvSpPr>
        <p:spPr>
          <a:xfrm>
            <a:off x="9105899" y="1858925"/>
            <a:ext cx="2701800" cy="4540500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스터디 게시판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회원은 스터디를 개설하고 스터디 회원을 모집한다.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회원은 원하는 스터디에 가입하여 활동할 수 있다.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카드형식의 스터디게시물을 클릭하면 해당스터디의 게시판으로 이동하여 게시글 작성,수정,삭제를 할 수 있다.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게시글을 클릭하면 해당게시글의 내용을 확인할 수 있고 댓글 작성이 가능하다.</a:t>
            </a:r>
            <a:endParaRPr sz="1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7" name="Google Shape;657;g25330b3d4d3_0_0"/>
          <p:cNvPicPr preferRelativeResize="0"/>
          <p:nvPr/>
        </p:nvPicPr>
        <p:blipFill rotWithShape="1">
          <a:blip r:embed="rId3">
            <a:alphaModFix/>
          </a:blip>
          <a:srcRect t="2938" b="35065"/>
          <a:stretch/>
        </p:blipFill>
        <p:spPr>
          <a:xfrm>
            <a:off x="429025" y="4516320"/>
            <a:ext cx="4918948" cy="18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5330b3d4d3_0_0"/>
          <p:cNvPicPr preferRelativeResize="0"/>
          <p:nvPr/>
        </p:nvPicPr>
        <p:blipFill rotWithShape="1">
          <a:blip r:embed="rId4">
            <a:alphaModFix/>
          </a:blip>
          <a:srcRect b="2704"/>
          <a:stretch/>
        </p:blipFill>
        <p:spPr>
          <a:xfrm>
            <a:off x="429025" y="2567425"/>
            <a:ext cx="4918948" cy="295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429025" y="2567425"/>
            <a:ext cx="4918952" cy="383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3790000" y="4628699"/>
            <a:ext cx="342751" cy="12081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1" name="Google Shape;661;g25330b3d4d3_0_0"/>
          <p:cNvCxnSpPr>
            <a:endCxn id="660" idx="0"/>
          </p:cNvCxnSpPr>
          <p:nvPr/>
        </p:nvCxnSpPr>
        <p:spPr>
          <a:xfrm>
            <a:off x="3006176" y="2252699"/>
            <a:ext cx="955200" cy="2376000"/>
          </a:xfrm>
          <a:prstGeom prst="straightConnector1">
            <a:avLst/>
          </a:prstGeom>
          <a:noFill/>
          <a:ln w="381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62" name="Google Shape;662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3006225" y="358400"/>
            <a:ext cx="3159452" cy="188310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3" name="Google Shape;663;g25330b3d4d3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6224" y="358399"/>
            <a:ext cx="3159450" cy="188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3961375" y="5173225"/>
            <a:ext cx="673501" cy="85120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5" name="Google Shape;665;g25330b3d4d3_0_0"/>
          <p:cNvCxnSpPr>
            <a:endCxn id="664" idx="3"/>
          </p:cNvCxnSpPr>
          <p:nvPr/>
        </p:nvCxnSpPr>
        <p:spPr>
          <a:xfrm flipH="1">
            <a:off x="4634876" y="3428925"/>
            <a:ext cx="1012200" cy="2169900"/>
          </a:xfrm>
          <a:prstGeom prst="straightConnector1">
            <a:avLst/>
          </a:prstGeom>
          <a:noFill/>
          <a:ln w="381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66" name="Google Shape;666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5647225" y="2499150"/>
            <a:ext cx="3159452" cy="261905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7" name="Google Shape;667;g25330b3d4d3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7225" y="2499150"/>
            <a:ext cx="3150807" cy="18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6149450" y="3504450"/>
            <a:ext cx="1996152" cy="120825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9" name="Google Shape;669;g25330b3d4d3_0_0"/>
          <p:cNvCxnSpPr>
            <a:stCxn id="668" idx="0"/>
            <a:endCxn id="670" idx="2"/>
          </p:cNvCxnSpPr>
          <p:nvPr/>
        </p:nvCxnSpPr>
        <p:spPr>
          <a:xfrm rot="10800000" flipH="1">
            <a:off x="7147526" y="2244150"/>
            <a:ext cx="488400" cy="1260300"/>
          </a:xfrm>
          <a:prstGeom prst="straightConnector1">
            <a:avLst/>
          </a:prstGeom>
          <a:noFill/>
          <a:ln w="381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0" name="Google Shape;670;g25330b3d4d3_0_0"/>
          <p:cNvPicPr preferRelativeResize="0"/>
          <p:nvPr/>
        </p:nvPicPr>
        <p:blipFill rotWithShape="1">
          <a:blip r:embed="rId5">
            <a:alphaModFix/>
          </a:blip>
          <a:srcRect l="-15770" t="-110210" r="15770" b="110209"/>
          <a:stretch/>
        </p:blipFill>
        <p:spPr>
          <a:xfrm>
            <a:off x="6491434" y="360988"/>
            <a:ext cx="2288702" cy="188310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1" name="Google Shape;671;g25330b3d4d3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91425" y="358400"/>
            <a:ext cx="2288701" cy="188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5330b3d4d3_0_0"/>
          <p:cNvPicPr preferRelativeResize="0"/>
          <p:nvPr/>
        </p:nvPicPr>
        <p:blipFill rotWithShape="1">
          <a:blip r:embed="rId9">
            <a:alphaModFix/>
          </a:blip>
          <a:srcRect t="61549"/>
          <a:stretch/>
        </p:blipFill>
        <p:spPr>
          <a:xfrm>
            <a:off x="5647225" y="4211950"/>
            <a:ext cx="3150802" cy="9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7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7"/>
          <p:cNvSpPr/>
          <p:nvPr/>
        </p:nvSpPr>
        <p:spPr>
          <a:xfrm>
            <a:off x="-218132" y="333314"/>
            <a:ext cx="23043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37"/>
          <p:cNvSpPr txBox="1"/>
          <p:nvPr/>
        </p:nvSpPr>
        <p:spPr>
          <a:xfrm>
            <a:off x="0" y="417921"/>
            <a:ext cx="19716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기능구현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9059559" y="1883463"/>
            <a:ext cx="2417363" cy="3791681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건물정보를 수정할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유저의 정보를 조회하고 특정 유저를 차단할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사이트 통계 정보를 확인한다.</a:t>
            </a: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1" name="Google Shape;681;p37"/>
          <p:cNvGrpSpPr/>
          <p:nvPr/>
        </p:nvGrpSpPr>
        <p:grpSpPr>
          <a:xfrm>
            <a:off x="449879" y="602587"/>
            <a:ext cx="8200952" cy="5898214"/>
            <a:chOff x="449879" y="602587"/>
            <a:chExt cx="8200952" cy="5898214"/>
          </a:xfrm>
        </p:grpSpPr>
        <p:grpSp>
          <p:nvGrpSpPr>
            <p:cNvPr id="682" name="Google Shape;682;p37"/>
            <p:cNvGrpSpPr/>
            <p:nvPr/>
          </p:nvGrpSpPr>
          <p:grpSpPr>
            <a:xfrm>
              <a:off x="985837" y="2045935"/>
              <a:ext cx="7129036" cy="3130444"/>
              <a:chOff x="862439" y="1137354"/>
              <a:chExt cx="8115299" cy="3736165"/>
            </a:xfrm>
          </p:grpSpPr>
          <p:pic>
            <p:nvPicPr>
              <p:cNvPr id="683" name="Google Shape;683;p3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62439" y="1137354"/>
                <a:ext cx="8115299" cy="3736165"/>
              </a:xfrm>
              <a:prstGeom prst="rect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684" name="Google Shape;684;p37"/>
              <p:cNvSpPr/>
              <p:nvPr/>
            </p:nvSpPr>
            <p:spPr>
              <a:xfrm>
                <a:off x="8453273" y="2992658"/>
                <a:ext cx="264725" cy="242054"/>
              </a:xfrm>
              <a:prstGeom prst="rect">
                <a:avLst/>
              </a:prstGeom>
              <a:noFill/>
              <a:ln w="381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85" name="Google Shape;685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9879" y="4396546"/>
              <a:ext cx="3761672" cy="2104255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86" name="Google Shape;686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12819" y="602587"/>
              <a:ext cx="4638012" cy="2495550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87" name="Google Shape;687;p37"/>
            <p:cNvSpPr/>
            <p:nvPr/>
          </p:nvSpPr>
          <p:spPr>
            <a:xfrm>
              <a:off x="985837" y="3429000"/>
              <a:ext cx="660083" cy="171450"/>
            </a:xfrm>
            <a:prstGeom prst="rect">
              <a:avLst/>
            </a:prstGeom>
            <a:noFill/>
            <a:ln w="381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985837" y="3733800"/>
              <a:ext cx="660083" cy="171450"/>
            </a:xfrm>
            <a:prstGeom prst="rect">
              <a:avLst/>
            </a:prstGeom>
            <a:noFill/>
            <a:ln w="381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9" name="Google Shape;689;p37"/>
            <p:cNvCxnSpPr/>
            <p:nvPr/>
          </p:nvCxnSpPr>
          <p:spPr>
            <a:xfrm rot="10800000" flipH="1">
              <a:off x="1645920" y="2326861"/>
              <a:ext cx="2366899" cy="111442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90" name="Google Shape;690;p37"/>
          <p:cNvCxnSpPr/>
          <p:nvPr/>
        </p:nvCxnSpPr>
        <p:spPr>
          <a:xfrm>
            <a:off x="1645920" y="3905250"/>
            <a:ext cx="505313" cy="49129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38"/>
          <p:cNvSpPr/>
          <p:nvPr/>
        </p:nvSpPr>
        <p:spPr>
          <a:xfrm>
            <a:off x="-245764" y="358410"/>
            <a:ext cx="2684163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38"/>
          <p:cNvSpPr txBox="1"/>
          <p:nvPr/>
        </p:nvSpPr>
        <p:spPr>
          <a:xfrm>
            <a:off x="0" y="417921"/>
            <a:ext cx="2336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 기능구현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8"/>
          <p:cNvSpPr/>
          <p:nvPr/>
        </p:nvSpPr>
        <p:spPr>
          <a:xfrm>
            <a:off x="8589946" y="1883463"/>
            <a:ext cx="2417363" cy="3791681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프로필, 이름, 닉네임 등의 회원의 정보를 수정할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AutoNum type="arabicPeriod"/>
            </a:pPr>
            <a:r>
              <a:rPr lang="ko-KR" sz="12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일정추가를 하면 달력에 표시된다.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9" name="Google Shape;69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317" y="1001993"/>
            <a:ext cx="6722312" cy="340778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317" y="4565001"/>
            <a:ext cx="5359400" cy="18891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1" name="Google Shape;701;p38"/>
          <p:cNvSpPr/>
          <p:nvPr/>
        </p:nvSpPr>
        <p:spPr>
          <a:xfrm>
            <a:off x="1096317" y="2316480"/>
            <a:ext cx="839163" cy="129540"/>
          </a:xfrm>
          <a:prstGeom prst="rect">
            <a:avLst/>
          </a:prstGeom>
          <a:noFill/>
          <a:ln w="285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2" name="Google Shape;702;p38"/>
          <p:cNvCxnSpPr>
            <a:endCxn id="700" idx="0"/>
          </p:cNvCxnSpPr>
          <p:nvPr/>
        </p:nvCxnSpPr>
        <p:spPr>
          <a:xfrm>
            <a:off x="1939417" y="2446101"/>
            <a:ext cx="1836600" cy="2118900"/>
          </a:xfrm>
          <a:prstGeom prst="straightConnector1">
            <a:avLst/>
          </a:prstGeom>
          <a:noFill/>
          <a:ln w="3810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3" name="Google Shape;703;p38"/>
          <p:cNvCxnSpPr/>
          <p:nvPr/>
        </p:nvCxnSpPr>
        <p:spPr>
          <a:xfrm>
            <a:off x="2491750" y="3048550"/>
            <a:ext cx="1175700" cy="117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9" name="Google Shape;709;p39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9"/>
          <p:cNvSpPr txBox="1"/>
          <p:nvPr/>
        </p:nvSpPr>
        <p:spPr>
          <a:xfrm>
            <a:off x="5484706" y="2459504"/>
            <a:ext cx="520246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5. 역할분담 및 프로젝트 후기</a:t>
            </a:r>
            <a:endParaRPr sz="60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0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40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역할분담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0"/>
          <p:cNvSpPr txBox="1"/>
          <p:nvPr/>
        </p:nvSpPr>
        <p:spPr>
          <a:xfrm>
            <a:off x="5583280" y="853097"/>
            <a:ext cx="105890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개발기간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0"/>
          <p:cNvSpPr/>
          <p:nvPr/>
        </p:nvSpPr>
        <p:spPr>
          <a:xfrm>
            <a:off x="454240" y="1898594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40"/>
          <p:cNvSpPr/>
          <p:nvPr/>
        </p:nvSpPr>
        <p:spPr>
          <a:xfrm>
            <a:off x="2690273" y="3577585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40"/>
          <p:cNvSpPr/>
          <p:nvPr/>
        </p:nvSpPr>
        <p:spPr>
          <a:xfrm>
            <a:off x="5052702" y="1898594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40"/>
          <p:cNvSpPr/>
          <p:nvPr/>
        </p:nvSpPr>
        <p:spPr>
          <a:xfrm>
            <a:off x="7365829" y="3630051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40"/>
          <p:cNvSpPr/>
          <p:nvPr/>
        </p:nvSpPr>
        <p:spPr>
          <a:xfrm>
            <a:off x="9635193" y="1898594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40"/>
          <p:cNvSpPr/>
          <p:nvPr/>
        </p:nvSpPr>
        <p:spPr>
          <a:xfrm>
            <a:off x="2722703" y="443325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40"/>
          <p:cNvSpPr/>
          <p:nvPr/>
        </p:nvSpPr>
        <p:spPr>
          <a:xfrm>
            <a:off x="7365828" y="490860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40"/>
          <p:cNvSpPr/>
          <p:nvPr/>
        </p:nvSpPr>
        <p:spPr>
          <a:xfrm>
            <a:off x="855104" y="2022287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40"/>
          <p:cNvSpPr/>
          <p:nvPr/>
        </p:nvSpPr>
        <p:spPr>
          <a:xfrm>
            <a:off x="737296" y="2437098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p40" descr="スーツを着た女性のイラスト（笑顔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032" y="2238970"/>
            <a:ext cx="919009" cy="99167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0"/>
          <p:cNvSpPr/>
          <p:nvPr/>
        </p:nvSpPr>
        <p:spPr>
          <a:xfrm>
            <a:off x="1709330" y="2905316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40"/>
          <p:cNvSpPr/>
          <p:nvPr/>
        </p:nvSpPr>
        <p:spPr>
          <a:xfrm>
            <a:off x="7802963" y="630082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40"/>
          <p:cNvSpPr/>
          <p:nvPr/>
        </p:nvSpPr>
        <p:spPr>
          <a:xfrm>
            <a:off x="7685155" y="1044893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2" name="Google Shape;732;p40" descr="スーツを着た女性のイラスト（笑顔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5891" y="846765"/>
            <a:ext cx="919009" cy="99167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0"/>
          <p:cNvSpPr/>
          <p:nvPr/>
        </p:nvSpPr>
        <p:spPr>
          <a:xfrm>
            <a:off x="8657189" y="1513111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40"/>
          <p:cNvSpPr/>
          <p:nvPr/>
        </p:nvSpPr>
        <p:spPr>
          <a:xfrm>
            <a:off x="10072328" y="2020466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40"/>
          <p:cNvSpPr/>
          <p:nvPr/>
        </p:nvSpPr>
        <p:spPr>
          <a:xfrm>
            <a:off x="9954520" y="2435277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p40" descr="スーツを着た女性のイラスト（笑顔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5256" y="2237149"/>
            <a:ext cx="919009" cy="991673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0"/>
          <p:cNvSpPr/>
          <p:nvPr/>
        </p:nvSpPr>
        <p:spPr>
          <a:xfrm>
            <a:off x="10926554" y="2903495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7802963" y="3738730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7685155" y="4153541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0" name="Google Shape;740;p40" descr="スーツを着た女性のイラスト（笑顔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5891" y="3955413"/>
            <a:ext cx="919009" cy="99167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0"/>
          <p:cNvSpPr/>
          <p:nvPr/>
        </p:nvSpPr>
        <p:spPr>
          <a:xfrm>
            <a:off x="8657189" y="4621759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40"/>
          <p:cNvSpPr/>
          <p:nvPr/>
        </p:nvSpPr>
        <p:spPr>
          <a:xfrm>
            <a:off x="3097086" y="621962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40"/>
          <p:cNvSpPr/>
          <p:nvPr/>
        </p:nvSpPr>
        <p:spPr>
          <a:xfrm>
            <a:off x="2979278" y="1036773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4" name="Google Shape;744;p40" descr="スーツを着た男性のイラスト（笑顔）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3599" y="742352"/>
            <a:ext cx="919009" cy="9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0"/>
          <p:cNvSpPr/>
          <p:nvPr/>
        </p:nvSpPr>
        <p:spPr>
          <a:xfrm>
            <a:off x="4027818" y="1474077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40"/>
          <p:cNvSpPr/>
          <p:nvPr/>
        </p:nvSpPr>
        <p:spPr>
          <a:xfrm>
            <a:off x="5446202" y="2012346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40"/>
          <p:cNvSpPr/>
          <p:nvPr/>
        </p:nvSpPr>
        <p:spPr>
          <a:xfrm>
            <a:off x="5328394" y="2427157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p40" descr="スーツを着た男性のイラスト（笑顔）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2715" y="2132736"/>
            <a:ext cx="919009" cy="9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0"/>
          <p:cNvSpPr/>
          <p:nvPr/>
        </p:nvSpPr>
        <p:spPr>
          <a:xfrm>
            <a:off x="6376934" y="2864461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40"/>
          <p:cNvSpPr/>
          <p:nvPr/>
        </p:nvSpPr>
        <p:spPr>
          <a:xfrm>
            <a:off x="3081856" y="3675885"/>
            <a:ext cx="627401" cy="608107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40"/>
          <p:cNvSpPr/>
          <p:nvPr/>
        </p:nvSpPr>
        <p:spPr>
          <a:xfrm>
            <a:off x="2964048" y="4090696"/>
            <a:ext cx="394421" cy="364478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2" name="Google Shape;752;p40" descr="スーツを着た男性のイラスト（笑顔）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8369" y="3796275"/>
            <a:ext cx="919009" cy="9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0"/>
          <p:cNvSpPr/>
          <p:nvPr/>
        </p:nvSpPr>
        <p:spPr>
          <a:xfrm>
            <a:off x="4012588" y="4528000"/>
            <a:ext cx="429580" cy="417410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40"/>
          <p:cNvSpPr txBox="1"/>
          <p:nvPr/>
        </p:nvSpPr>
        <p:spPr>
          <a:xfrm>
            <a:off x="946870" y="3334956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조아현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0"/>
          <p:cNvSpPr txBox="1"/>
          <p:nvPr/>
        </p:nvSpPr>
        <p:spPr>
          <a:xfrm>
            <a:off x="3219824" y="1800941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0"/>
          <p:cNvSpPr txBox="1"/>
          <p:nvPr/>
        </p:nvSpPr>
        <p:spPr>
          <a:xfrm>
            <a:off x="3187394" y="4913093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정상우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0"/>
          <p:cNvSpPr txBox="1"/>
          <p:nvPr/>
        </p:nvSpPr>
        <p:spPr>
          <a:xfrm>
            <a:off x="5551089" y="3212187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남건욱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0"/>
          <p:cNvSpPr txBox="1"/>
          <p:nvPr/>
        </p:nvSpPr>
        <p:spPr>
          <a:xfrm>
            <a:off x="7862942" y="1930521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최영진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0"/>
          <p:cNvSpPr txBox="1"/>
          <p:nvPr/>
        </p:nvSpPr>
        <p:spPr>
          <a:xfrm>
            <a:off x="7862941" y="5033368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김수민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0"/>
          <p:cNvSpPr txBox="1"/>
          <p:nvPr/>
        </p:nvSpPr>
        <p:spPr>
          <a:xfrm>
            <a:off x="10132314" y="3334956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이수연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0"/>
          <p:cNvSpPr txBox="1"/>
          <p:nvPr/>
        </p:nvSpPr>
        <p:spPr>
          <a:xfrm>
            <a:off x="592219" y="3704393"/>
            <a:ext cx="182847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약속 게시판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마이페이지-회원정보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0"/>
          <p:cNvSpPr txBox="1"/>
          <p:nvPr/>
        </p:nvSpPr>
        <p:spPr>
          <a:xfrm>
            <a:off x="3014355" y="2372047"/>
            <a:ext cx="15778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SNS 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0"/>
          <p:cNvSpPr txBox="1"/>
          <p:nvPr/>
        </p:nvSpPr>
        <p:spPr>
          <a:xfrm>
            <a:off x="2944647" y="5462726"/>
            <a:ext cx="15778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스터디 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0"/>
          <p:cNvSpPr txBox="1"/>
          <p:nvPr/>
        </p:nvSpPr>
        <p:spPr>
          <a:xfrm>
            <a:off x="7641442" y="5380085"/>
            <a:ext cx="157784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과외 게시판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/ 메인페이지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0"/>
          <p:cNvSpPr txBox="1"/>
          <p:nvPr/>
        </p:nvSpPr>
        <p:spPr>
          <a:xfrm>
            <a:off x="9884368" y="3847986"/>
            <a:ext cx="157784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카풀 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0"/>
          <p:cNvSpPr txBox="1"/>
          <p:nvPr/>
        </p:nvSpPr>
        <p:spPr>
          <a:xfrm>
            <a:off x="7656473" y="2216493"/>
            <a:ext cx="15778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맛집 추천 게시판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공지/건의 게시판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메인 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0"/>
          <p:cNvSpPr txBox="1"/>
          <p:nvPr/>
        </p:nvSpPr>
        <p:spPr>
          <a:xfrm>
            <a:off x="5344733" y="3490256"/>
            <a:ext cx="15778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화면설계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DB테이블 설계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더미데이터 작업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로그인/회원가입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동호회 게시판</a:t>
            </a:r>
            <a:endParaRPr sz="1200" b="0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1"/>
          <p:cNvSpPr/>
          <p:nvPr/>
        </p:nvSpPr>
        <p:spPr>
          <a:xfrm>
            <a:off x="163642" y="146154"/>
            <a:ext cx="11864715" cy="6565691"/>
          </a:xfrm>
          <a:prstGeom prst="roundRect">
            <a:avLst>
              <a:gd name="adj" fmla="val 2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41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41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1"/>
          <p:cNvSpPr/>
          <p:nvPr/>
        </p:nvSpPr>
        <p:spPr>
          <a:xfrm>
            <a:off x="454240" y="1898594"/>
            <a:ext cx="2086594" cy="3534540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41"/>
          <p:cNvSpPr/>
          <p:nvPr/>
        </p:nvSpPr>
        <p:spPr>
          <a:xfrm>
            <a:off x="2690273" y="3577585"/>
            <a:ext cx="2086594" cy="3368423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41"/>
          <p:cNvSpPr/>
          <p:nvPr/>
        </p:nvSpPr>
        <p:spPr>
          <a:xfrm>
            <a:off x="5052702" y="1898594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41"/>
          <p:cNvSpPr/>
          <p:nvPr/>
        </p:nvSpPr>
        <p:spPr>
          <a:xfrm>
            <a:off x="7365829" y="3630051"/>
            <a:ext cx="2086594" cy="322794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41"/>
          <p:cNvSpPr/>
          <p:nvPr/>
        </p:nvSpPr>
        <p:spPr>
          <a:xfrm>
            <a:off x="9635193" y="1898594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41"/>
          <p:cNvSpPr/>
          <p:nvPr/>
        </p:nvSpPr>
        <p:spPr>
          <a:xfrm>
            <a:off x="2722703" y="443325"/>
            <a:ext cx="2086594" cy="2938139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41"/>
          <p:cNvSpPr/>
          <p:nvPr/>
        </p:nvSpPr>
        <p:spPr>
          <a:xfrm>
            <a:off x="7365828" y="490860"/>
            <a:ext cx="2086594" cy="3098437"/>
          </a:xfrm>
          <a:prstGeom prst="roundRect">
            <a:avLst>
              <a:gd name="adj" fmla="val 5334"/>
            </a:avLst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41"/>
          <p:cNvSpPr txBox="1"/>
          <p:nvPr/>
        </p:nvSpPr>
        <p:spPr>
          <a:xfrm>
            <a:off x="962474" y="2106507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조아현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1"/>
          <p:cNvSpPr txBox="1"/>
          <p:nvPr/>
        </p:nvSpPr>
        <p:spPr>
          <a:xfrm>
            <a:off x="3219824" y="677488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김경민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1"/>
          <p:cNvSpPr txBox="1"/>
          <p:nvPr/>
        </p:nvSpPr>
        <p:spPr>
          <a:xfrm>
            <a:off x="3187393" y="3847986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정상우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1"/>
          <p:cNvSpPr txBox="1"/>
          <p:nvPr/>
        </p:nvSpPr>
        <p:spPr>
          <a:xfrm>
            <a:off x="5551089" y="2230680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남건욱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1"/>
          <p:cNvSpPr txBox="1"/>
          <p:nvPr/>
        </p:nvSpPr>
        <p:spPr>
          <a:xfrm>
            <a:off x="7841068" y="733667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최영진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1"/>
          <p:cNvSpPr txBox="1"/>
          <p:nvPr/>
        </p:nvSpPr>
        <p:spPr>
          <a:xfrm>
            <a:off x="7841069" y="3861447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김수민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1"/>
          <p:cNvSpPr txBox="1"/>
          <p:nvPr/>
        </p:nvSpPr>
        <p:spPr>
          <a:xfrm>
            <a:off x="10127114" y="2211839"/>
            <a:ext cx="10923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이수연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1"/>
          <p:cNvSpPr txBox="1"/>
          <p:nvPr/>
        </p:nvSpPr>
        <p:spPr>
          <a:xfrm>
            <a:off x="707361" y="2475889"/>
            <a:ext cx="1577844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이 프로젝트를 진행하면서 저는 새로운 도전과 성장의 기회를 얻었습니다. 팀원들과의 협업을 통해 어려움을 극복하고 좋은 결과를 얻을 수 있어 뿌듯하고 만족스럽습니다. 이 경험은 제 전문성과 자신감을 향상시키는 데 큰 도움이 되었습니다.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1"/>
          <p:cNvSpPr txBox="1"/>
          <p:nvPr/>
        </p:nvSpPr>
        <p:spPr>
          <a:xfrm>
            <a:off x="2992908" y="1369832"/>
            <a:ext cx="157784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'빌딩숲' 프로젝트는 저에게 성장과 도전의 기회였습니다. 다양한 라이브러리 사용에 어려움을 겪었지만, 해결과정에서의 성취감이 컸습니다. 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1"/>
          <p:cNvSpPr txBox="1"/>
          <p:nvPr/>
        </p:nvSpPr>
        <p:spPr>
          <a:xfrm>
            <a:off x="2760445" y="4104637"/>
            <a:ext cx="1978765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사용자가 스터디를 개설할 수 있고 스터디명,모집인원 모집기간 내용 등의 데이터를 입력 받고 입력받은 데이터는 스터디 게시판에 카드 형식으로 자동으로 생성 됩니다.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개설된  스터디 별로 게시판을 구현하여 게시글 작성 검색을 구현하였습니다.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사용자가 작성한 게시글에 댓글기능을 추가하였습니다.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1"/>
          <p:cNvSpPr txBox="1"/>
          <p:nvPr/>
        </p:nvSpPr>
        <p:spPr>
          <a:xfrm>
            <a:off x="7620195" y="4316037"/>
            <a:ext cx="157784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이번 프로젝트로 수업 내용을 전체적으로 복습하게되면서 좀 더 이해도 있는 코드를 사용할 수 있게 되었습니다. 또한 팀원들과 어려운 부분을 공유,해결하며 성취감을 느끼게 되었습니다. 감사합니다.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1"/>
          <p:cNvSpPr txBox="1"/>
          <p:nvPr/>
        </p:nvSpPr>
        <p:spPr>
          <a:xfrm>
            <a:off x="9778883" y="2515756"/>
            <a:ext cx="178881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프로젝트를 통해 다양한 기능을 구현하기 위한 코드 작성 경험을 쌓을 수 있었으며, 팀원들과의 협업을 통해 서로의 아이디어를 공유하고 문제를 해결하는 과정에서 많은 것을 배우게 되었습니다. 더 발전할 수 있는 좋은 기회가 된 것 같습니다.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1"/>
          <p:cNvSpPr txBox="1"/>
          <p:nvPr/>
        </p:nvSpPr>
        <p:spPr>
          <a:xfrm>
            <a:off x="7586233" y="1096448"/>
            <a:ext cx="174239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이번 프로젝트를 통해 많이 성장할 수 있는 기회가 되었습니다. 팀원들과의 협업을 통해 함께 문제를 해결하는 과정에서 아이디어를 발전시키고 그것을 구현할 수 있었습니다. 이 프로젝트를 통해 제 실력과 자신감을 향상시키는 데 큰 도움이 되었습니다.</a:t>
            </a:r>
            <a:endParaRPr sz="12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1"/>
          <p:cNvSpPr txBox="1"/>
          <p:nvPr/>
        </p:nvSpPr>
        <p:spPr>
          <a:xfrm>
            <a:off x="5298640" y="2569234"/>
            <a:ext cx="157784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깃에 대한 더 깊은 이해를 할 수 있었고 프로젝트 설계시 좀 더 디테일한 부분을 고려했어야 하는 아쉬움이 남지만 배운점이 많은 프로젝트였습니다.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/>
        </p:nvSpPr>
        <p:spPr>
          <a:xfrm>
            <a:off x="76236" y="2699478"/>
            <a:ext cx="965491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가족보다 더 자주 마주치지만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이름도 몰랐던 사람들에 대해 알아가고 싶지는 않으셨나요?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2725039" y="1987412"/>
            <a:ext cx="2607680" cy="2599956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" name="Google Shape;155;p6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339" y="2434424"/>
            <a:ext cx="1816277" cy="171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5191004" y="2890391"/>
            <a:ext cx="520246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삭막한 </a:t>
            </a:r>
            <a:r>
              <a:rPr lang="ko-KR" sz="28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콘크리트 건물</a:t>
            </a: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 속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따뜻한 마음 </a:t>
            </a:r>
            <a:r>
              <a:rPr lang="ko-K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잇는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1403386" y="1972044"/>
            <a:ext cx="1932792" cy="2041242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p7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426" y="2342217"/>
            <a:ext cx="1378712" cy="130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991097" y="4326368"/>
            <a:ext cx="27573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직장인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커뮤니티 사이트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4661941" y="0"/>
            <a:ext cx="75300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4774416" y="183426"/>
            <a:ext cx="492126" cy="429412"/>
          </a:xfrm>
          <a:prstGeom prst="ellipse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4759238" y="484151"/>
            <a:ext cx="309380" cy="257374"/>
          </a:xfrm>
          <a:prstGeom prst="ellipse">
            <a:avLst/>
          </a:prstGeom>
          <a:solidFill>
            <a:srgbClr val="FFE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903518" y="340538"/>
            <a:ext cx="49750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빌딩숲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5266543" y="2783573"/>
            <a:ext cx="6320853" cy="677167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지역 내 빌딩 단위로 커뮤니케이션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5266542" y="5382843"/>
            <a:ext cx="6320853" cy="677167"/>
          </a:xfrm>
          <a:prstGeom prst="roundRect">
            <a:avLst>
              <a:gd name="adj" fmla="val 1149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직장인의 니즈를 충족시키는 기능들을 제공</a:t>
            </a:r>
            <a:endParaRPr sz="16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- SNS, 맛집추천, 카풀 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 descr="클립아트, 만화 영화, 인간의 얼굴, 의류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6500" y="1258710"/>
            <a:ext cx="1252019" cy="125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 descr="스크린샷, 픽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6518" y="1258710"/>
            <a:ext cx="1252019" cy="125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 descr="만화 영화, 클립아트, 일러스트레이션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6588" y="3772765"/>
            <a:ext cx="2747278" cy="1442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/>
          <p:nvPr/>
        </p:nvSpPr>
        <p:spPr>
          <a:xfrm>
            <a:off x="5129514" y="660442"/>
            <a:ext cx="1932792" cy="204124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" name="Google Shape;180;p8" descr="그린, 그래픽, 디자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6554" y="1030615"/>
            <a:ext cx="1378712" cy="13008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>
            <a:off x="562057" y="3796557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SNS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2475801" y="3796556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맛집추천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4378198" y="3796556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카풀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6280595" y="3796555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스터디/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과외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8194339" y="3796554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약속</a:t>
            </a:r>
            <a:endParaRPr sz="2000" b="1" i="0" u="none" strike="noStrike" cap="non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10085389" y="3796553"/>
            <a:ext cx="1426563" cy="1696601"/>
          </a:xfrm>
          <a:prstGeom prst="roundRect">
            <a:avLst>
              <a:gd name="adj" fmla="val 11495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동호회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 rot="5400000">
            <a:off x="5920189" y="2775025"/>
            <a:ext cx="351442" cy="883398"/>
          </a:xfrm>
          <a:prstGeom prst="chevron">
            <a:avLst>
              <a:gd name="adj" fmla="val 67883"/>
            </a:avLst>
          </a:prstGeom>
          <a:solidFill>
            <a:srgbClr val="A5FF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253835" y="5957715"/>
            <a:ext cx="56841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직장인이 필요로 하는 기능을 중심으로 게시판 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-245763" y="358410"/>
            <a:ext cx="2194484" cy="488355"/>
          </a:xfrm>
          <a:prstGeom prst="roundRect">
            <a:avLst>
              <a:gd name="adj" fmla="val 46804"/>
            </a:avLst>
          </a:prstGeom>
          <a:solidFill>
            <a:srgbClr val="C3F77D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88164" y="417921"/>
            <a:ext cx="13266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79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299583" y="250434"/>
            <a:ext cx="2698670" cy="39585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4700299" y="4138237"/>
            <a:ext cx="2949004" cy="2330970"/>
          </a:xfrm>
          <a:custGeom>
            <a:avLst/>
            <a:gdLst/>
            <a:ahLst/>
            <a:cxnLst/>
            <a:rect l="l" t="t" r="r" b="b"/>
            <a:pathLst>
              <a:path w="2949004" h="2330970" extrusionOk="0">
                <a:moveTo>
                  <a:pt x="1474502" y="0"/>
                </a:moveTo>
                <a:cubicBezTo>
                  <a:pt x="2288847" y="0"/>
                  <a:pt x="2949004" y="625831"/>
                  <a:pt x="2949004" y="1397833"/>
                </a:cubicBezTo>
                <a:cubicBezTo>
                  <a:pt x="2949004" y="1735584"/>
                  <a:pt x="2822646" y="2045357"/>
                  <a:pt x="2612300" y="2286985"/>
                </a:cubicBezTo>
                <a:lnTo>
                  <a:pt x="2570130" y="2330970"/>
                </a:lnTo>
                <a:lnTo>
                  <a:pt x="378874" y="2330970"/>
                </a:lnTo>
                <a:lnTo>
                  <a:pt x="336705" y="2286985"/>
                </a:lnTo>
                <a:cubicBezTo>
                  <a:pt x="126359" y="2045357"/>
                  <a:pt x="0" y="1735584"/>
                  <a:pt x="0" y="1397833"/>
                </a:cubicBezTo>
                <a:cubicBezTo>
                  <a:pt x="0" y="625831"/>
                  <a:pt x="660157" y="0"/>
                  <a:pt x="14745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141" y="786544"/>
            <a:ext cx="3634739" cy="221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5873" y="786545"/>
            <a:ext cx="3626458" cy="221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 descr="직장인 10명 중 6명, “승진에 관심 많아”... &lt; 트렌드&amp;인사이트 &lt; 기사본문 - 월간 인재경영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7269" y="3112055"/>
            <a:ext cx="3619426" cy="33471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/>
          <p:nvPr/>
        </p:nvSpPr>
        <p:spPr>
          <a:xfrm>
            <a:off x="2323475" y="380980"/>
            <a:ext cx="509666" cy="202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-113237" y="248506"/>
            <a:ext cx="34927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직장인의 절대적인 욕구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9" descr="사진설명"/>
          <p:cNvPicPr preferRelativeResize="0"/>
          <p:nvPr/>
        </p:nvPicPr>
        <p:blipFill rotWithShape="1">
          <a:blip r:embed="rId6">
            <a:alphaModFix/>
          </a:blip>
          <a:srcRect b="50000"/>
          <a:stretch/>
        </p:blipFill>
        <p:spPr>
          <a:xfrm>
            <a:off x="1060266" y="781562"/>
            <a:ext cx="2608914" cy="274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 descr="사진설명"/>
          <p:cNvPicPr preferRelativeResize="0"/>
          <p:nvPr/>
        </p:nvPicPr>
        <p:blipFill rotWithShape="1">
          <a:blip r:embed="rId6">
            <a:alphaModFix/>
          </a:blip>
          <a:srcRect t="50189"/>
          <a:stretch/>
        </p:blipFill>
        <p:spPr>
          <a:xfrm>
            <a:off x="583788" y="3528193"/>
            <a:ext cx="3490944" cy="31005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4" name="Google Shape;204;p9"/>
          <p:cNvSpPr/>
          <p:nvPr/>
        </p:nvSpPr>
        <p:spPr>
          <a:xfrm>
            <a:off x="2230989" y="5411032"/>
            <a:ext cx="857425" cy="863792"/>
          </a:xfrm>
          <a:prstGeom prst="donut">
            <a:avLst>
              <a:gd name="adj" fmla="val 9802"/>
            </a:avLst>
          </a:prstGeom>
          <a:solidFill>
            <a:srgbClr val="FF0000">
              <a:alpha val="69411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2950759" y="5452559"/>
            <a:ext cx="857425" cy="863792"/>
          </a:xfrm>
          <a:prstGeom prst="donut">
            <a:avLst>
              <a:gd name="adj" fmla="val 9802"/>
            </a:avLst>
          </a:prstGeom>
          <a:solidFill>
            <a:srgbClr val="FF0000">
              <a:alpha val="69411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1535728" y="5431796"/>
            <a:ext cx="857425" cy="863792"/>
          </a:xfrm>
          <a:prstGeom prst="donut">
            <a:avLst>
              <a:gd name="adj" fmla="val 9802"/>
            </a:avLst>
          </a:prstGeom>
          <a:solidFill>
            <a:srgbClr val="FF0000">
              <a:alpha val="69411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9501843" y="466350"/>
            <a:ext cx="1688314" cy="863792"/>
          </a:xfrm>
          <a:prstGeom prst="donut">
            <a:avLst>
              <a:gd name="adj" fmla="val 9802"/>
            </a:avLst>
          </a:prstGeom>
          <a:solidFill>
            <a:srgbClr val="FF0000">
              <a:alpha val="69411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9" descr="協力して進む会社員のイラスト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70931" y="4207862"/>
            <a:ext cx="2650138" cy="26501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와이드스크린</PresentationFormat>
  <Paragraphs>384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Arial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아현 조</dc:creator>
  <cp:lastModifiedBy>mo00ai@naver.com</cp:lastModifiedBy>
  <cp:revision>2</cp:revision>
  <dcterms:created xsi:type="dcterms:W3CDTF">2023-06-10T10:27:07Z</dcterms:created>
  <dcterms:modified xsi:type="dcterms:W3CDTF">2023-06-18T06:34:32Z</dcterms:modified>
</cp:coreProperties>
</file>